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1"/>
  </p:notesMasterIdLst>
  <p:sldIdLst>
    <p:sldId id="859" r:id="rId2"/>
    <p:sldId id="1238" r:id="rId3"/>
    <p:sldId id="1319" r:id="rId4"/>
    <p:sldId id="1260" r:id="rId5"/>
    <p:sldId id="1262" r:id="rId6"/>
    <p:sldId id="1263" r:id="rId7"/>
    <p:sldId id="1261" r:id="rId8"/>
    <p:sldId id="1270" r:id="rId9"/>
    <p:sldId id="1267" r:id="rId10"/>
    <p:sldId id="1272" r:id="rId11"/>
    <p:sldId id="1273" r:id="rId12"/>
    <p:sldId id="1271" r:id="rId13"/>
    <p:sldId id="1264" r:id="rId14"/>
    <p:sldId id="1277" r:id="rId15"/>
    <p:sldId id="1286" r:id="rId16"/>
    <p:sldId id="1278" r:id="rId17"/>
    <p:sldId id="1269" r:id="rId18"/>
    <p:sldId id="1287" r:id="rId19"/>
    <p:sldId id="1274" r:id="rId20"/>
    <p:sldId id="1288" r:id="rId21"/>
    <p:sldId id="1279" r:id="rId22"/>
    <p:sldId id="1275" r:id="rId23"/>
    <p:sldId id="1283" r:id="rId24"/>
    <p:sldId id="1280" r:id="rId25"/>
    <p:sldId id="1289" r:id="rId26"/>
    <p:sldId id="1284" r:id="rId27"/>
    <p:sldId id="1281" r:id="rId28"/>
    <p:sldId id="1285" r:id="rId29"/>
    <p:sldId id="1282" r:id="rId30"/>
    <p:sldId id="1276" r:id="rId31"/>
    <p:sldId id="1290" r:id="rId32"/>
    <p:sldId id="1291" r:id="rId33"/>
    <p:sldId id="1295" r:id="rId34"/>
    <p:sldId id="1299" r:id="rId35"/>
    <p:sldId id="1296" r:id="rId36"/>
    <p:sldId id="1300" r:id="rId37"/>
    <p:sldId id="1316" r:id="rId38"/>
    <p:sldId id="1307" r:id="rId39"/>
    <p:sldId id="1303" r:id="rId40"/>
    <p:sldId id="1311" r:id="rId41"/>
    <p:sldId id="1313" r:id="rId42"/>
    <p:sldId id="1317" r:id="rId43"/>
    <p:sldId id="1297" r:id="rId44"/>
    <p:sldId id="1309" r:id="rId45"/>
    <p:sldId id="1310" r:id="rId46"/>
    <p:sldId id="1304" r:id="rId47"/>
    <p:sldId id="1305" r:id="rId48"/>
    <p:sldId id="1318" r:id="rId49"/>
    <p:sldId id="1315" r:id="rId50"/>
    <p:sldId id="1306" r:id="rId51"/>
    <p:sldId id="1301" r:id="rId52"/>
    <p:sldId id="1320" r:id="rId53"/>
    <p:sldId id="1323" r:id="rId54"/>
    <p:sldId id="1324" r:id="rId55"/>
    <p:sldId id="1321" r:id="rId56"/>
    <p:sldId id="1325" r:id="rId57"/>
    <p:sldId id="1327" r:id="rId58"/>
    <p:sldId id="1326" r:id="rId59"/>
    <p:sldId id="1328" r:id="rId60"/>
    <p:sldId id="1329" r:id="rId61"/>
    <p:sldId id="1330" r:id="rId62"/>
    <p:sldId id="1331" r:id="rId63"/>
    <p:sldId id="1332" r:id="rId64"/>
    <p:sldId id="1333" r:id="rId65"/>
    <p:sldId id="1334" r:id="rId66"/>
    <p:sldId id="1335" r:id="rId67"/>
    <p:sldId id="1336" r:id="rId68"/>
    <p:sldId id="1337" r:id="rId69"/>
    <p:sldId id="1338" r:id="rId70"/>
    <p:sldId id="1339" r:id="rId71"/>
    <p:sldId id="1340" r:id="rId72"/>
    <p:sldId id="1341" r:id="rId73"/>
    <p:sldId id="1342" r:id="rId74"/>
    <p:sldId id="1343" r:id="rId75"/>
    <p:sldId id="1344" r:id="rId76"/>
    <p:sldId id="1345" r:id="rId77"/>
    <p:sldId id="1346" r:id="rId78"/>
    <p:sldId id="1347" r:id="rId79"/>
    <p:sldId id="1348" r:id="rId80"/>
    <p:sldId id="1349" r:id="rId81"/>
    <p:sldId id="1350" r:id="rId82"/>
    <p:sldId id="1351" r:id="rId83"/>
    <p:sldId id="1352" r:id="rId84"/>
    <p:sldId id="1353" r:id="rId85"/>
    <p:sldId id="1354" r:id="rId86"/>
    <p:sldId id="1355" r:id="rId87"/>
    <p:sldId id="1356" r:id="rId88"/>
    <p:sldId id="1357" r:id="rId89"/>
    <p:sldId id="1358" r:id="rId90"/>
    <p:sldId id="1359" r:id="rId91"/>
    <p:sldId id="1360" r:id="rId92"/>
    <p:sldId id="1361" r:id="rId93"/>
    <p:sldId id="1362" r:id="rId94"/>
    <p:sldId id="1363" r:id="rId95"/>
    <p:sldId id="1364" r:id="rId96"/>
    <p:sldId id="1365" r:id="rId97"/>
    <p:sldId id="1366" r:id="rId98"/>
    <p:sldId id="1367" r:id="rId99"/>
    <p:sldId id="1368" r:id="rId100"/>
    <p:sldId id="1369" r:id="rId101"/>
    <p:sldId id="1370" r:id="rId102"/>
    <p:sldId id="1371" r:id="rId103"/>
    <p:sldId id="1372" r:id="rId104"/>
    <p:sldId id="1373" r:id="rId105"/>
    <p:sldId id="1374" r:id="rId106"/>
    <p:sldId id="1375" r:id="rId107"/>
    <p:sldId id="1376" r:id="rId108"/>
    <p:sldId id="1377" r:id="rId109"/>
    <p:sldId id="1378" r:id="rId1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3F99"/>
    <a:srgbClr val="D9709E"/>
    <a:srgbClr val="FEE2D1"/>
    <a:srgbClr val="E6E1EF"/>
    <a:srgbClr val="D3ECE9"/>
    <a:srgbClr val="00AEEF"/>
    <a:srgbClr val="F38928"/>
    <a:srgbClr val="FBC9BC"/>
    <a:srgbClr val="F36821"/>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82" autoAdjust="0"/>
    <p:restoredTop sz="94606" autoAdjust="0"/>
  </p:normalViewPr>
  <p:slideViewPr>
    <p:cSldViewPr>
      <p:cViewPr varScale="1">
        <p:scale>
          <a:sx n="110" d="100"/>
          <a:sy n="110" d="100"/>
        </p:scale>
        <p:origin x="4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viewProps" Target="view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 高中英语 第三册 </a:t>
            </a:r>
            <a:r>
              <a:rPr lang="en-US" altLang="zh-CN" sz="200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0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7.png"/></Relationships>
</file>

<file path=ppt/slides/_rels/slide6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7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0.png"/><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586" y="2001124"/>
            <a:ext cx="12188828" cy="243598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dirty="0">
                <a:solidFill>
                  <a:srgbClr val="549E39"/>
                </a:solidFill>
                <a:ea typeface="微软雅黑" panose="020B0503020204020204" pitchFamily="34" charset="-122"/>
                <a:cs typeface="Times New Roman" panose="02020603050405020304" pitchFamily="18" charset="0"/>
              </a:rPr>
              <a:t>UNIT 1</a:t>
            </a:r>
            <a:r>
              <a:rPr lang="zh-CN" altLang="en-US" sz="5400" dirty="0">
                <a:solidFill>
                  <a:srgbClr val="549E39"/>
                </a:solidFill>
                <a:ea typeface="微软雅黑" panose="020B0503020204020204" pitchFamily="34" charset="-122"/>
                <a:cs typeface="Times New Roman" panose="02020603050405020304" pitchFamily="18" charset="0"/>
              </a:rPr>
              <a:t>　</a:t>
            </a:r>
            <a:r>
              <a:rPr lang="en-US" altLang="zh-CN" sz="5400" dirty="0">
                <a:solidFill>
                  <a:srgbClr val="549E39"/>
                </a:solidFill>
                <a:ea typeface="微软雅黑" panose="020B0503020204020204" pitchFamily="34" charset="-122"/>
                <a:cs typeface="Times New Roman" panose="02020603050405020304" pitchFamily="18" charset="0"/>
              </a:rPr>
              <a:t>FESTIVALS AND </a:t>
            </a:r>
            <a:r>
              <a:rPr lang="en-US" altLang="zh-CN" sz="5400" dirty="0" smtClean="0">
                <a:solidFill>
                  <a:srgbClr val="549E39"/>
                </a:solidFill>
                <a:ea typeface="微软雅黑" panose="020B0503020204020204" pitchFamily="34" charset="-122"/>
                <a:cs typeface="Times New Roman" panose="02020603050405020304" pitchFamily="18" charset="0"/>
              </a:rPr>
              <a:t>CELEBRATIONS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figure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人物</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数字</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身材</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图</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表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认为</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认定</a:t>
            </a:r>
            <a:endParaRPr lang="zh-CN" altLang="zh-CN" sz="1050" dirty="0">
              <a:solidFill>
                <a:srgbClr val="223F99"/>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圆角矩形 11"/>
          <p:cNvSpPr/>
          <p:nvPr/>
        </p:nvSpPr>
        <p:spPr bwMode="auto">
          <a:xfrm>
            <a:off x="334567" y="1673914"/>
            <a:ext cx="11526507" cy="1940143"/>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13" name="内容占位符 8"/>
          <p:cNvSpPr txBox="1">
            <a:spLocks/>
          </p:cNvSpPr>
          <p:nvPr/>
        </p:nvSpPr>
        <p:spPr bwMode="auto">
          <a:xfrm>
            <a:off x="360854" y="188877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wide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range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origins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seasons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religions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famous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figures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events.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节日的由来五花八门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比如时节</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宗教</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著名人物及重要事件。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教材原句S.EPS" descr="id:2147488596;FounderCES"/>
          <p:cNvPicPr/>
          <p:nvPr/>
        </p:nvPicPr>
        <p:blipFill>
          <a:blip r:embed="rId2"/>
          <a:stretch>
            <a:fillRect/>
          </a:stretch>
        </p:blipFill>
        <p:spPr>
          <a:xfrm>
            <a:off x="3386692" y="1412893"/>
            <a:ext cx="8469154" cy="503172"/>
          </a:xfrm>
          <a:prstGeom prst="rect">
            <a:avLst/>
          </a:prstGeom>
        </p:spPr>
      </p:pic>
      <p:sp>
        <p:nvSpPr>
          <p:cNvPr id="15" name="内容占位符 1"/>
          <p:cNvSpPr txBox="1">
            <a:spLocks/>
          </p:cNvSpPr>
          <p:nvPr/>
        </p:nvSpPr>
        <p:spPr bwMode="auto">
          <a:xfrm>
            <a:off x="360854" y="366690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many figures in the book to help readers understand better.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这本书中有许多插图</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帮助读者更好地理解。</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95162198"/>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060" y="860789"/>
            <a:ext cx="3477964" cy="497749"/>
          </a:xfrm>
          <a:prstGeom prst="rect">
            <a:avLst/>
          </a:prstGeom>
        </p:spPr>
      </p:pic>
      <p:sp>
        <p:nvSpPr>
          <p:cNvPr id="2" name="内容占位符 1"/>
          <p:cNvSpPr>
            <a:spLocks noGrp="1"/>
          </p:cNvSpPr>
          <p:nvPr>
            <p:ph idx="1"/>
          </p:nvPr>
        </p:nvSpPr>
        <p:spPr>
          <a:xfrm>
            <a:off x="360854" y="746120"/>
            <a:ext cx="11485848" cy="4454233"/>
          </a:xfrm>
        </p:spPr>
        <p:txBody>
          <a:bodyPr/>
          <a:lstStyle/>
          <a:p>
            <a:pPr hangingPunct="0">
              <a:spcAft>
                <a:spcPts val="0"/>
              </a:spcAft>
            </a:pPr>
            <a:r>
              <a:rPr lang="zh-CN" altLang="zh-CN" b="1"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二</a:t>
            </a:r>
            <a:r>
              <a:rPr lang="zh-CN" altLang="zh-CN" b="1" dirty="0">
                <a:solidFill>
                  <a:schemeClr val="bg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 动词</a:t>
            </a:r>
            <a:r>
              <a:rPr lang="en-US" altLang="zh-CN" b="1" dirty="0">
                <a:solidFill>
                  <a:schemeClr val="bg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chemeClr val="bg1"/>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形式作表语</a:t>
            </a:r>
            <a:endParaRPr lang="zh-CN" altLang="zh-CN" sz="1050" dirty="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形式作表语时，构成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系动词＋表语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的句式结构。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动名词与现在分词作表语时的区别。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）动名词作表语，主表可以互换位置。例如：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hobby is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painting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他的爱好是画画。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Painting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his hobby.</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）现在分词作表语，表示主语的性质和特征，主表不可互换。例如：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news is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disappointing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这个消息令人失望。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64598890"/>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现在分词和过去分词作表语时的区别。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dog is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frightening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这条狗令人害怕。（</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现在分词表示狗令人害怕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dog is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frightened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这条狗害怕。（</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过去分词表示狗很害怕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很多动词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形式可意为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的，使人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，表主动；而与之相对应的过去分词形式则常意为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的，使人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是使用动词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形式的标志；而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则是使用动词过去分词的标志。许多是由能够表示人们某种感情或情绪的动词变化而来的，常见的类似动词有：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move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touch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puzzle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encourage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worry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discourage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frighten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terrify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surprise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astonish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shock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等。例如</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05483061"/>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disappointing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news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were so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disappointed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some even began to cry.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听到那令人失望的消息，他们是如此失望以至于有人甚至开始哭泣。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girl looked at me with a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puzzled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expression. Maybe the problem was too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puzzling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那个女孩一脸迷惑地看着我。可能这个问题太迷惑人了。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39333765"/>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核心素养通.EPS" descr="id:2147489326;FounderCES"/>
          <p:cNvPicPr/>
          <p:nvPr/>
        </p:nvPicPr>
        <p:blipFill>
          <a:blip r:embed="rId2"/>
          <a:stretch>
            <a:fillRect/>
          </a:stretch>
        </p:blipFill>
        <p:spPr>
          <a:xfrm>
            <a:off x="3214886" y="764704"/>
            <a:ext cx="5760640" cy="602448"/>
          </a:xfrm>
          <a:prstGeom prst="rect">
            <a:avLst/>
          </a:prstGeom>
        </p:spPr>
      </p:pic>
      <p:pic>
        <p:nvPicPr>
          <p:cNvPr id="4" name="ST07.EPS" descr="id:2147489333;FounderCES"/>
          <p:cNvPicPr>
            <a:picLocks noGrp="1"/>
          </p:cNvPicPr>
          <p:nvPr>
            <p:ph idx="1"/>
          </p:nvPr>
        </p:nvPicPr>
        <p:blipFill>
          <a:blip r:embed="rId3"/>
          <a:stretch>
            <a:fillRect/>
          </a:stretch>
        </p:blipFill>
        <p:spPr>
          <a:xfrm>
            <a:off x="2508562" y="1556792"/>
            <a:ext cx="7187043" cy="299306"/>
          </a:xfrm>
          <a:prstGeom prst="rect">
            <a:avLst/>
          </a:prstGeom>
        </p:spPr>
      </p:pic>
      <p:sp>
        <p:nvSpPr>
          <p:cNvPr id="7" name="内容占位符 1"/>
          <p:cNvSpPr txBox="1">
            <a:spLocks/>
          </p:cNvSpPr>
          <p:nvPr/>
        </p:nvSpPr>
        <p:spPr bwMode="auto">
          <a:xfrm>
            <a:off x="360854" y="1965418"/>
            <a:ext cx="11485848" cy="4454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2017</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版《普通高中英语课程标准》首次提出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学科核心素养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并为英语学科确定四项学科核心素养：语言能力、文化意识、思维品质、学习能力。随后的高考重点突出了对核心素养的考查。</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lgn="dist" eaLnBrk="1"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本单元以</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节日与庆典</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话题。通过回顾节日的产生、发展和变化，展示不同国家和民族各具特色的节日、风俗、庆典礼仪、欢聚活动以及特色食品等。本单元旨在让中学生开阔视野，增加文化积累，提升表达能力，同时增强学生的文化认同感，让学生充分认识文化差异，培养他们跨文化交际意识和能力，增进国际</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了解。</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45483885"/>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indent="612140" eaLnBrk="1"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下面文段围绕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文化意识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这一英语学科核心素养展开，通过阅读理解的设计，旨在训练学生的做题能力，同时从文化上开拓学生的视野。通过这篇文章，学生可以对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节日与庆典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这一主题有更深层次的理解。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节日与庆典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出现在全人类活动的方方面面，正是这些不同的节日与庆祝活动，增进了人们彼此之间的了解，加强了凝聚力。</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41667083"/>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22913"/>
          </a:xfrm>
        </p:spPr>
        <p:txBody>
          <a:bodyPr/>
          <a:lstStyle/>
          <a:p>
            <a:pPr hangingPunct="0">
              <a:lnSpc>
                <a:spcPct val="140000"/>
              </a:lnSpc>
              <a:spcAft>
                <a:spcPts val="0"/>
              </a:spcAft>
            </a:pPr>
            <a:r>
              <a:rPr lang="zh-CN" altLang="zh-CN" b="1" dirty="0">
                <a:solidFill>
                  <a:srgbClr val="9E76B3"/>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b="1" dirty="0">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9E76B3"/>
                </a:solidFill>
                <a:latin typeface="Times New Roman" panose="02020603050405020304" pitchFamily="18" charset="0"/>
                <a:ea typeface="楷体" panose="02010609060101010101" pitchFamily="49" charset="-122"/>
                <a:cs typeface="Times New Roman" panose="02020603050405020304" pitchFamily="18" charset="0"/>
              </a:rPr>
              <a:t>节日与庆典</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9E76B3"/>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b="1" dirty="0">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9E76B3"/>
                </a:solidFill>
                <a:latin typeface="Times New Roman" panose="02020603050405020304" pitchFamily="18" charset="0"/>
                <a:ea typeface="楷体" panose="02010609060101010101" pitchFamily="49" charset="-122"/>
                <a:cs typeface="Times New Roman" panose="02020603050405020304" pitchFamily="18" charset="0"/>
              </a:rPr>
              <a:t>文化意识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9E76B3"/>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b="1" dirty="0">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9E76B3"/>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American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dirty="0">
                <a:solidFill>
                  <a:srgbClr val="00BAF1"/>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called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Homecoming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colleges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football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homecoming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except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graduation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Homecoming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advance.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Several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Homecoming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decorate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luck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welcome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graduates.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members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clubs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build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booths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lemonade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sandwiches.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clubs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welcome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visitors</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2635176523"/>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alumni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together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Homecoming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twenty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thirty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graduation.</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Everyone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football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half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field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songs.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Another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moment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Homecoming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appears.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vote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popular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Homecoming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chosen</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75854480"/>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Homecoming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perfect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unless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football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Homecoming.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dance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everyone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remembering.</a:t>
            </a:r>
            <a:endParaRPr lang="zh-CN" altLang="en-US" dirty="0"/>
          </a:p>
        </p:txBody>
      </p:sp>
    </p:spTree>
    <p:extLst>
      <p:ext uri="{BB962C8B-B14F-4D97-AF65-F5344CB8AC3E}">
        <p14:creationId xmlns:p14="http://schemas.microsoft.com/office/powerpoint/2010/main" val="3123632995"/>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句型解读.EPS" descr="id:2147489340;FounderCES"/>
          <p:cNvPicPr/>
          <p:nvPr/>
        </p:nvPicPr>
        <p:blipFill>
          <a:blip r:embed="rId2"/>
          <a:stretch>
            <a:fillRect/>
          </a:stretch>
        </p:blipFill>
        <p:spPr>
          <a:xfrm>
            <a:off x="448572" y="881885"/>
            <a:ext cx="1930188" cy="379144"/>
          </a:xfrm>
          <a:prstGeom prst="rect">
            <a:avLst/>
          </a:prstGeom>
        </p:spPr>
      </p:pic>
      <p:sp>
        <p:nvSpPr>
          <p:cNvPr id="5" name="圆角矩形 4"/>
          <p:cNvSpPr/>
          <p:nvPr/>
        </p:nvSpPr>
        <p:spPr bwMode="auto">
          <a:xfrm>
            <a:off x="334567" y="1488936"/>
            <a:ext cx="11500382" cy="818835"/>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6" name="内容占位符 1"/>
          <p:cNvSpPr txBox="1">
            <a:spLocks/>
          </p:cNvSpPr>
          <p:nvPr/>
        </p:nvSpPr>
        <p:spPr bwMode="auto">
          <a:xfrm>
            <a:off x="360854" y="155660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American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dirty="0">
                <a:solidFill>
                  <a:srgbClr val="00BAF1"/>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called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Homecoming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a:spLocks noGrp="1"/>
          </p:cNvSpPr>
          <p:nvPr>
            <p:ph idx="1"/>
          </p:nvPr>
        </p:nvSpPr>
        <p:spPr>
          <a:xfrm>
            <a:off x="360854" y="2387019"/>
            <a:ext cx="11485848" cy="3346237"/>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be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句型，其中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called Homecoming Day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为过去分词短语作后置定语，修饰句子主语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，表示被动。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be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句型中，我们通常用非谓语动词作后置定语，构成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be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done/doing/to do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句式。其中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为过去分词，与前面主语之间为被动关系；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为现在分词，表示主动、进行；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为动词不定式，常含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在美国的学校，有一个叫做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返校节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的节日。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分析.EPS" descr="id:2147489347;FounderCES"/>
          <p:cNvPicPr/>
          <p:nvPr/>
        </p:nvPicPr>
        <p:blipFill>
          <a:blip r:embed="rId3"/>
          <a:stretch>
            <a:fillRect/>
          </a:stretch>
        </p:blipFill>
        <p:spPr>
          <a:xfrm>
            <a:off x="414336" y="2593807"/>
            <a:ext cx="639400" cy="303828"/>
          </a:xfrm>
          <a:prstGeom prst="rect">
            <a:avLst/>
          </a:prstGeom>
        </p:spPr>
      </p:pic>
      <p:pic>
        <p:nvPicPr>
          <p:cNvPr id="9" name="译文.EPS" descr="id:2147489354;FounderCES"/>
          <p:cNvPicPr/>
          <p:nvPr/>
        </p:nvPicPr>
        <p:blipFill>
          <a:blip r:embed="rId4"/>
          <a:stretch>
            <a:fillRect/>
          </a:stretch>
        </p:blipFill>
        <p:spPr>
          <a:xfrm>
            <a:off x="440462" y="5329743"/>
            <a:ext cx="639400" cy="300279"/>
          </a:xfrm>
          <a:prstGeom prst="rect">
            <a:avLst/>
          </a:prstGeom>
        </p:spPr>
      </p:pic>
    </p:spTree>
    <p:extLst>
      <p:ext uri="{BB962C8B-B14F-4D97-AF65-F5344CB8AC3E}">
        <p14:creationId xmlns:p14="http://schemas.microsoft.com/office/powerpoint/2010/main" val="2568026391"/>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26876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advance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指示牌；迹象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gather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聚集；收集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some...others...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另一些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worth doing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值得做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sb11.EPS" descr="id:2147489361;FounderCES"/>
          <p:cNvPicPr/>
          <p:nvPr/>
        </p:nvPicPr>
        <p:blipFill>
          <a:blip r:embed="rId2">
            <a:clrChange>
              <a:clrFrom>
                <a:srgbClr val="FFFFFF"/>
              </a:clrFrom>
              <a:clrTo>
                <a:srgbClr val="FFFFFF">
                  <a:alpha val="0"/>
                </a:srgbClr>
              </a:clrTo>
            </a:clrChange>
          </a:blip>
          <a:stretch>
            <a:fillRect/>
          </a:stretch>
        </p:blipFill>
        <p:spPr>
          <a:xfrm>
            <a:off x="405028" y="857305"/>
            <a:ext cx="1930188" cy="449454"/>
          </a:xfrm>
          <a:prstGeom prst="rect">
            <a:avLst/>
          </a:prstGeom>
        </p:spPr>
      </p:pic>
      <p:sp>
        <p:nvSpPr>
          <p:cNvPr id="7" name="内容占位符 1"/>
          <p:cNvSpPr txBox="1">
            <a:spLocks/>
          </p:cNvSpPr>
          <p:nvPr/>
        </p:nvSpPr>
        <p:spPr bwMode="auto">
          <a:xfrm>
            <a:off x="360854" y="467501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事件；大事；赛事</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vote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投票；选举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sb12.EPS" descr="id:2147489368;FounderCES"/>
          <p:cNvPicPr/>
          <p:nvPr/>
        </p:nvPicPr>
        <p:blipFill>
          <a:blip r:embed="rId3">
            <a:clrChange>
              <a:clrFrom>
                <a:srgbClr val="FFFFFF"/>
              </a:clrFrom>
              <a:clrTo>
                <a:srgbClr val="FFFFFF">
                  <a:alpha val="0"/>
                </a:srgbClr>
              </a:clrTo>
            </a:clrChange>
          </a:blip>
          <a:stretch>
            <a:fillRect/>
          </a:stretch>
        </p:blipFill>
        <p:spPr>
          <a:xfrm>
            <a:off x="405692" y="4179927"/>
            <a:ext cx="1893371" cy="469943"/>
          </a:xfrm>
          <a:prstGeom prst="rect">
            <a:avLst/>
          </a:prstGeom>
        </p:spPr>
      </p:pic>
    </p:spTree>
    <p:extLst>
      <p:ext uri="{BB962C8B-B14F-4D97-AF65-F5344CB8AC3E}">
        <p14:creationId xmlns:p14="http://schemas.microsoft.com/office/powerpoint/2010/main" val="37191335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keep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one’s figure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保持体形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 good figure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身材好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political/public figure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一位政治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公众人物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figure 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理解；想出；计算出；弄明白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figure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将某物包括在内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计算在内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figure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20115" y="914495"/>
            <a:ext cx="1008539" cy="342130"/>
          </a:xfrm>
          <a:prstGeom prst="rect">
            <a:avLst/>
          </a:prstGeom>
        </p:spPr>
      </p:pic>
    </p:spTree>
    <p:extLst>
      <p:ext uri="{BB962C8B-B14F-4D97-AF65-F5344CB8AC3E}">
        <p14:creationId xmlns:p14="http://schemas.microsoft.com/office/powerpoint/2010/main" val="38364706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lvl="0"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regular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exercise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balanced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figure.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她每天按时锻炼并均衡饮食以保持身材。</a:t>
            </a:r>
          </a:p>
          <a:p>
            <a:pPr lvl="0"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figured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figure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difficult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这个学生认为他能解出这道数学难题。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figured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trip.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他们已把我们旅游的食物费用计算进去了。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358199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gather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聚集</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集合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聚集</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搜集</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收割</a:t>
            </a:r>
            <a:endParaRPr lang="zh-CN" altLang="zh-CN" sz="1050" dirty="0">
              <a:solidFill>
                <a:srgbClr val="223F99"/>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7" y="1693045"/>
            <a:ext cx="11509090" cy="1354955"/>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txBox="1">
            <a:spLocks/>
          </p:cNvSpPr>
          <p:nvPr/>
        </p:nvSpPr>
        <p:spPr bwMode="auto">
          <a:xfrm>
            <a:off x="360854" y="184482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agricultural</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place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crops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gathered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这一重要的农耕节日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一般</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会在所有农作物收割完毕后举行。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教材原句S.EPS" descr="id:2147488596;FounderCES"/>
          <p:cNvPicPr/>
          <p:nvPr/>
        </p:nvPicPr>
        <p:blipFill>
          <a:blip r:embed="rId2"/>
          <a:stretch>
            <a:fillRect/>
          </a:stretch>
        </p:blipFill>
        <p:spPr>
          <a:xfrm>
            <a:off x="3386692" y="1432024"/>
            <a:ext cx="8469154" cy="503172"/>
          </a:xfrm>
          <a:prstGeom prst="rect">
            <a:avLst/>
          </a:prstGeom>
        </p:spPr>
      </p:pic>
      <p:sp>
        <p:nvSpPr>
          <p:cNvPr id="6" name="内容占位符 1"/>
          <p:cNvSpPr txBox="1">
            <a:spLocks/>
          </p:cNvSpPr>
          <p:nvPr/>
        </p:nvSpPr>
        <p:spPr bwMode="auto">
          <a:xfrm>
            <a:off x="360854" y="3068960"/>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farmers are busy gathering in the crops in the fields.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农民们正忙于在田间收割</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庄稼。</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gather in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收割；收获；聚集；收集</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gather round/around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聚集；集合</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gather together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聚集；聚会；收集</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gather up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采集；收拾</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3"/>
          <a:stretch>
            <a:fillRect/>
          </a:stretch>
        </p:blipFill>
        <p:spPr>
          <a:xfrm>
            <a:off x="454949" y="4389439"/>
            <a:ext cx="1008539" cy="342130"/>
          </a:xfrm>
          <a:prstGeom prst="rect">
            <a:avLst/>
          </a:prstGeom>
        </p:spPr>
      </p:pic>
    </p:spTree>
    <p:extLst>
      <p:ext uri="{BB962C8B-B14F-4D97-AF65-F5344CB8AC3E}">
        <p14:creationId xmlns:p14="http://schemas.microsoft.com/office/powerpoint/2010/main" val="2970375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gather speed/force/one’s courage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加快速度</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加大力量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某人鼓起勇气</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people gathered round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curious to know what was happening.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人们聚集在一起，好奇地想知道发生了什么事。</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firewood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我们派出三个人去搜集生火用的柴火。</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797196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grateful</a:t>
            </a:r>
            <a:r>
              <a:rPr lang="en-US" altLang="zh-CN" b="1" dirty="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感激的</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表示感谢的</a:t>
            </a:r>
            <a:endParaRPr lang="zh-CN" altLang="zh-CN" sz="1050" dirty="0">
              <a:solidFill>
                <a:srgbClr val="223F99"/>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745805"/>
            <a:ext cx="11526507" cy="1415406"/>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84784"/>
            <a:ext cx="8469154" cy="503172"/>
          </a:xfrm>
          <a:prstGeom prst="rect">
            <a:avLst/>
          </a:prstGeom>
        </p:spPr>
      </p:pic>
      <p:sp>
        <p:nvSpPr>
          <p:cNvPr id="5" name="内容占位符 1"/>
          <p:cNvSpPr txBox="1">
            <a:spLocks/>
          </p:cNvSpPr>
          <p:nvPr/>
        </p:nvSpPr>
        <p:spPr bwMode="auto">
          <a:xfrm>
            <a:off x="360854" y="19387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celebrate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grateful</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supply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人们举行庆祝活动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对这一年收获的食物表达感恩。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878706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562228"/>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am grateful to you for your help when I’m in trouble.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我很感激在我遇到麻烦时你给予的帮助。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grateful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感激做某事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grateful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thankful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grateful 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thankful 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因为某事对某人感激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would be grateful if...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would appreciate it if...</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，我将不胜感激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grateful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tips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如果你能给我一些如何学好英语的建议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我将感激不尽。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46241" y="2020483"/>
            <a:ext cx="1008539" cy="342130"/>
          </a:xfrm>
          <a:prstGeom prst="rect">
            <a:avLst/>
          </a:prstGeom>
        </p:spPr>
      </p:pic>
    </p:spTree>
    <p:extLst>
      <p:ext uri="{BB962C8B-B14F-4D97-AF65-F5344CB8AC3E}">
        <p14:creationId xmlns:p14="http://schemas.microsoft.com/office/powerpoint/2010/main" val="3257947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bwMode="auto">
          <a:xfrm>
            <a:off x="334568" y="1054723"/>
            <a:ext cx="11509090" cy="4475219"/>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9" name="内容占位符 8"/>
          <p:cNvSpPr>
            <a:spLocks noGrp="1"/>
          </p:cNvSpPr>
          <p:nvPr>
            <p:ph idx="1"/>
          </p:nvPr>
        </p:nvSpPr>
        <p:spPr>
          <a:xfrm>
            <a:off x="360854" y="1268760"/>
            <a:ext cx="11485848" cy="4038734"/>
          </a:xfrm>
        </p:spPr>
        <p:txBody>
          <a:bodyPr/>
          <a:lstStyle/>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gratitude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感激，感谢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gratefully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thankfully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感激地；感谢地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的英语表达：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express one’s thanks/gratitude 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thank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thanks for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be grateful 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doing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It’s very kind of you.</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I can’t thank you enough.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3361188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feature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以</a:t>
            </a:r>
            <a:r>
              <a:rPr lang="en-US" altLang="zh-CN" b="1" dirty="0">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为特色</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以</a:t>
            </a:r>
            <a:r>
              <a:rPr lang="en-US" altLang="zh-CN" b="1" dirty="0">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为主要组成</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起重要作用</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占重要地位</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放映</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上演</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担任主演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特色</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特征</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特点</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五官</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面貌</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特征</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地貌</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特写</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专题节目</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正片</a:t>
            </a:r>
            <a:endParaRPr lang="zh-CN" altLang="zh-CN" sz="1050" dirty="0">
              <a:solidFill>
                <a:srgbClr val="223F99"/>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7" y="2773165"/>
            <a:ext cx="11509090" cy="1433075"/>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2512144"/>
            <a:ext cx="8469154" cy="503172"/>
          </a:xfrm>
          <a:prstGeom prst="rect">
            <a:avLst/>
          </a:prstGeom>
        </p:spPr>
      </p:pic>
      <p:sp>
        <p:nvSpPr>
          <p:cNvPr id="5" name="内容占位符 1"/>
          <p:cNvSpPr txBox="1">
            <a:spLocks/>
          </p:cNvSpPr>
          <p:nvPr/>
        </p:nvSpPr>
        <p:spPr bwMode="auto">
          <a:xfrm>
            <a:off x="360854" y="299695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featured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parade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feast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music</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dancing</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sports.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它以游行和伴有音乐</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舞蹈和运动的盛大宴会为特色。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840784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562228"/>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eyes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striking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feature.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她容貌中最引人注目的是她的双眼。</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feature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为特色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feature in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担任主演；是（</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展览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杂志等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）的重要内容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feature of...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的特色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Jazz</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Blues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feature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prominently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magazine.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爵士和蓝调在杂志中占</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重要</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篇幅</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language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feature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literature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course.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对语言的研究应该成为英语文学课程的重要内容。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one of the features of the car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I’m not sure if it’s a key feature or not.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这是这辆汽车的一个特性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但我不确定它是否是一个关键特性。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2"/>
          <a:stretch>
            <a:fillRect/>
          </a:stretch>
        </p:blipFill>
        <p:spPr>
          <a:xfrm>
            <a:off x="472366" y="1506677"/>
            <a:ext cx="1008539" cy="342130"/>
          </a:xfrm>
          <a:prstGeom prst="rect">
            <a:avLst/>
          </a:prstGeom>
        </p:spPr>
      </p:pic>
    </p:spTree>
    <p:extLst>
      <p:ext uri="{BB962C8B-B14F-4D97-AF65-F5344CB8AC3E}">
        <p14:creationId xmlns:p14="http://schemas.microsoft.com/office/powerpoint/2010/main" val="16800942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核心知识过.EPS" descr="id:2147488483;FounderCES"/>
          <p:cNvPicPr/>
          <p:nvPr/>
        </p:nvPicPr>
        <p:blipFill>
          <a:blip r:embed="rId2"/>
          <a:stretch>
            <a:fillRect/>
          </a:stretch>
        </p:blipFill>
        <p:spPr>
          <a:xfrm>
            <a:off x="3214886" y="772935"/>
            <a:ext cx="5781068" cy="604584"/>
          </a:xfrm>
          <a:prstGeom prst="rect">
            <a:avLst/>
          </a:prstGeom>
        </p:spPr>
      </p:pic>
      <p:sp>
        <p:nvSpPr>
          <p:cNvPr id="10" name="内容占位符 1"/>
          <p:cNvSpPr>
            <a:spLocks noGrp="1"/>
          </p:cNvSpPr>
          <p:nvPr>
            <p:ph idx="1"/>
          </p:nvPr>
        </p:nvSpPr>
        <p:spPr>
          <a:xfrm>
            <a:off x="360854" y="1394036"/>
            <a:ext cx="11485848" cy="576248"/>
          </a:xfrm>
        </p:spPr>
        <p:txBody>
          <a:bodyPr/>
          <a:lstStyle/>
          <a:p>
            <a:pPr algn="ctr"/>
            <a:r>
              <a:rPr lang="en-US" altLang="zh-CN" b="1" dirty="0">
                <a:solidFill>
                  <a:srgbClr val="000000"/>
                </a:solidFill>
                <a:latin typeface="Times New Roman" panose="02020603050405020304" pitchFamily="18" charset="0"/>
                <a:ea typeface="宋体" panose="02010600030101010101" pitchFamily="2" charset="-122"/>
              </a:rPr>
              <a:t>Part</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rPr>
              <a:t>Listening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and</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Speaking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&amp;</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Reading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and</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Thinking</a:t>
            </a:r>
            <a:endParaRPr lang="zh-CN" altLang="en-US" dirty="0"/>
          </a:p>
        </p:txBody>
      </p:sp>
      <p:sp>
        <p:nvSpPr>
          <p:cNvPr id="11" name="内容占位符 1"/>
          <p:cNvSpPr txBox="1">
            <a:spLocks/>
          </p:cNvSpPr>
          <p:nvPr/>
        </p:nvSpPr>
        <p:spPr bwMode="auto">
          <a:xfrm>
            <a:off x="360854" y="2544734"/>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march</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ea typeface="宋体" panose="02010600030101010101" pitchFamily="2" charset="-122"/>
                <a:cs typeface="Times New Roman" panose="02020603050405020304" pitchFamily="18" charset="0"/>
              </a:rPr>
              <a:t>v</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行进</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前进</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示威游行</a:t>
            </a:r>
            <a:endParaRPr lang="zh-CN" altLang="zh-CN" sz="1050" dirty="0">
              <a:solidFill>
                <a:srgbClr val="223F99"/>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单词冲关.EPS" descr="id:2147488511;FounderCES"/>
          <p:cNvPicPr/>
          <p:nvPr/>
        </p:nvPicPr>
        <p:blipFill>
          <a:blip r:embed="rId3"/>
          <a:stretch>
            <a:fillRect/>
          </a:stretch>
        </p:blipFill>
        <p:spPr>
          <a:xfrm>
            <a:off x="367956" y="2132856"/>
            <a:ext cx="1930188" cy="385473"/>
          </a:xfrm>
          <a:prstGeom prst="rect">
            <a:avLst/>
          </a:prstGeom>
        </p:spPr>
      </p:pic>
      <p:sp>
        <p:nvSpPr>
          <p:cNvPr id="13" name="圆角矩形 12"/>
          <p:cNvSpPr/>
          <p:nvPr/>
        </p:nvSpPr>
        <p:spPr bwMode="auto">
          <a:xfrm>
            <a:off x="334566" y="3568170"/>
            <a:ext cx="11517800" cy="558999"/>
          </a:xfrm>
          <a:prstGeom prst="roundRect">
            <a:avLst/>
          </a:prstGeom>
          <a:solidFill>
            <a:srgbClr val="D3ECE9"/>
          </a:solidFill>
          <a:ln w="19050" algn="ctr">
            <a:solidFill>
              <a:srgbClr val="D3ECE9"/>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14" name="内容占位符 1"/>
          <p:cNvSpPr txBox="1">
            <a:spLocks/>
          </p:cNvSpPr>
          <p:nvPr/>
        </p:nvSpPr>
        <p:spPr bwMode="auto">
          <a:xfrm>
            <a:off x="360854" y="354958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along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streets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沿着街道行进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5" name="教材原句S.EPS" descr="id:2147488596;FounderCES"/>
          <p:cNvPicPr/>
          <p:nvPr/>
        </p:nvPicPr>
        <p:blipFill>
          <a:blip r:embed="rId4"/>
          <a:stretch>
            <a:fillRect/>
          </a:stretch>
        </p:blipFill>
        <p:spPr>
          <a:xfrm>
            <a:off x="3398741" y="3298092"/>
            <a:ext cx="8469154" cy="503172"/>
          </a:xfrm>
          <a:prstGeom prst="rect">
            <a:avLst/>
          </a:prstGeom>
        </p:spPr>
      </p:pic>
      <p:sp>
        <p:nvSpPr>
          <p:cNvPr id="16" name="内容占位符 7"/>
          <p:cNvSpPr txBox="1">
            <a:spLocks/>
          </p:cNvSpPr>
          <p:nvPr/>
        </p:nvSpPr>
        <p:spPr bwMode="auto">
          <a:xfrm>
            <a:off x="360854" y="41931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march</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tired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在游行结束时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他们都累坏了。</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marched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street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celebrate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victory.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人们沿着街道游行</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庆祝胜利。</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9" name="图片 18"/>
          <p:cNvPicPr>
            <a:picLocks noChangeAspect="1"/>
          </p:cNvPicPr>
          <p:nvPr/>
        </p:nvPicPr>
        <p:blipFill>
          <a:blip r:embed="rId5"/>
          <a:stretch>
            <a:fillRect/>
          </a:stretch>
        </p:blipFill>
        <p:spPr>
          <a:xfrm>
            <a:off x="334566" y="1533158"/>
            <a:ext cx="1209381" cy="437126"/>
          </a:xfrm>
          <a:prstGeom prst="rect">
            <a:avLst/>
          </a:prstGeom>
        </p:spPr>
      </p:pic>
      <p:pic>
        <p:nvPicPr>
          <p:cNvPr id="20" name="图片 19"/>
          <p:cNvPicPr>
            <a:picLocks noChangeAspect="1"/>
          </p:cNvPicPr>
          <p:nvPr/>
        </p:nvPicPr>
        <p:blipFill>
          <a:blip r:embed="rId6"/>
          <a:stretch>
            <a:fillRect/>
          </a:stretch>
        </p:blipFill>
        <p:spPr>
          <a:xfrm>
            <a:off x="10623115" y="1487504"/>
            <a:ext cx="1238523" cy="444411"/>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decorate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装饰</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装潢</a:t>
            </a:r>
            <a:endParaRPr lang="zh-CN" altLang="zh-CN" sz="1050" dirty="0">
              <a:solidFill>
                <a:srgbClr val="223F99"/>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7" y="1752869"/>
            <a:ext cx="11517800" cy="1956982"/>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91848"/>
            <a:ext cx="8469154" cy="503172"/>
          </a:xfrm>
          <a:prstGeom prst="rect">
            <a:avLst/>
          </a:prstGeom>
        </p:spPr>
      </p:pic>
      <p:sp>
        <p:nvSpPr>
          <p:cNvPr id="5" name="内容占位符 1"/>
          <p:cNvSpPr txBox="1">
            <a:spLocks/>
          </p:cNvSpPr>
          <p:nvPr/>
        </p:nvSpPr>
        <p:spPr bwMode="auto">
          <a:xfrm>
            <a:off x="360854" y="196078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Today</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European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countries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decorate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churches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halls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flowers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fruit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together</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celebrate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meal.</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如今在一些欧洲国家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人们用鲜花和水果装饰教堂和市政厅</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并聚餐庆祝。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2"/>
          <p:cNvSpPr txBox="1">
            <a:spLocks/>
          </p:cNvSpPr>
          <p:nvPr/>
        </p:nvSpPr>
        <p:spPr bwMode="auto">
          <a:xfrm>
            <a:off x="360854" y="37389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decorated the dragon boat with pictures of all kinds of animals.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我们用各种动物的图片装饰龙舟。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905324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238241"/>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decorate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decorated with...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装饰着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streets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decorated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colourful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flags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celebrate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National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为了庆祝国庆节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所有的街道都挂满了彩旗。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2"/>
          <a:stretch>
            <a:fillRect/>
          </a:stretch>
        </p:blipFill>
        <p:spPr>
          <a:xfrm>
            <a:off x="437532" y="923203"/>
            <a:ext cx="1008539" cy="342130"/>
          </a:xfrm>
          <a:prstGeom prst="rect">
            <a:avLst/>
          </a:prstGeom>
        </p:spPr>
      </p:pic>
      <p:sp>
        <p:nvSpPr>
          <p:cNvPr id="8" name="圆角矩形 7"/>
          <p:cNvSpPr/>
          <p:nvPr/>
        </p:nvSpPr>
        <p:spPr bwMode="auto">
          <a:xfrm>
            <a:off x="334568" y="3370974"/>
            <a:ext cx="11509090" cy="922122"/>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9" name="内容占位符 8"/>
          <p:cNvSpPr txBox="1">
            <a:spLocks/>
          </p:cNvSpPr>
          <p:nvPr/>
        </p:nvSpPr>
        <p:spPr bwMode="auto">
          <a:xfrm>
            <a:off x="360854" y="358501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decoration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装饰；装饰品（</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常用复数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知识拓展.EPS" descr="id:2147488539;FounderCES"/>
          <p:cNvPicPr/>
          <p:nvPr/>
        </p:nvPicPr>
        <p:blipFill>
          <a:blip r:embed="rId3"/>
          <a:stretch>
            <a:fillRect/>
          </a:stretch>
        </p:blipFill>
        <p:spPr>
          <a:xfrm>
            <a:off x="474697" y="3218882"/>
            <a:ext cx="2103039" cy="372975"/>
          </a:xfrm>
          <a:prstGeom prst="rect">
            <a:avLst/>
          </a:prstGeom>
        </p:spPr>
      </p:pic>
      <p:sp>
        <p:nvSpPr>
          <p:cNvPr id="13" name="内容占位符 1"/>
          <p:cNvSpPr txBox="1">
            <a:spLocks/>
          </p:cNvSpPr>
          <p:nvPr/>
        </p:nvSpPr>
        <p:spPr bwMode="auto">
          <a:xfrm>
            <a:off x="360854" y="438698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its simple decoration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main bedroom becomes a peaceful place.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通过简单的装饰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主卧变成了一个安静的地方。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424435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significant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有重大意义的</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显著的</a:t>
            </a:r>
            <a:endParaRPr lang="zh-CN" altLang="zh-CN" sz="1050" dirty="0">
              <a:solidFill>
                <a:srgbClr val="223F99"/>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圆角矩形 6"/>
          <p:cNvSpPr/>
          <p:nvPr/>
        </p:nvSpPr>
        <p:spPr bwMode="auto">
          <a:xfrm>
            <a:off x="334567" y="1745805"/>
            <a:ext cx="11500382" cy="1406698"/>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8" name="教材原句S.EPS" descr="id:2147488596;FounderCES"/>
          <p:cNvPicPr/>
          <p:nvPr/>
        </p:nvPicPr>
        <p:blipFill>
          <a:blip r:embed="rId2"/>
          <a:stretch>
            <a:fillRect/>
          </a:stretch>
        </p:blipFill>
        <p:spPr>
          <a:xfrm>
            <a:off x="3386692" y="1484784"/>
            <a:ext cx="8469154" cy="503172"/>
          </a:xfrm>
          <a:prstGeom prst="rect">
            <a:avLst/>
          </a:prstGeom>
        </p:spPr>
      </p:pic>
      <p:sp>
        <p:nvSpPr>
          <p:cNvPr id="11" name="内容占位符 1"/>
          <p:cNvSpPr txBox="1">
            <a:spLocks/>
          </p:cNvSpPr>
          <p:nvPr/>
        </p:nvSpPr>
        <p:spPr bwMode="auto">
          <a:xfrm>
            <a:off x="360854" y="19387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Customs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significant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role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sometimes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风俗在节日中扮演着重要角色</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但有时它们也会随时间而变化。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内容占位符 2"/>
          <p:cNvSpPr txBox="1">
            <a:spLocks/>
          </p:cNvSpPr>
          <p:nvPr/>
        </p:nvSpPr>
        <p:spPr bwMode="auto">
          <a:xfrm>
            <a:off x="360854" y="3158966"/>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Affective factors play a significant role in English teaching and learning.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情感因素对英语教学有重要影响。</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no significant differences between the two groups of students.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这两组学生之间没有明显差别。</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significant that.../Significantly...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很重要；很明显</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3" name="TS8.EPS" descr="id:2147488532;FounderCES"/>
          <p:cNvPicPr/>
          <p:nvPr/>
        </p:nvPicPr>
        <p:blipFill>
          <a:blip r:embed="rId3"/>
          <a:stretch>
            <a:fillRect/>
          </a:stretch>
        </p:blipFill>
        <p:spPr>
          <a:xfrm>
            <a:off x="428823" y="5539317"/>
            <a:ext cx="1008539" cy="342130"/>
          </a:xfrm>
          <a:prstGeom prst="rect">
            <a:avLst/>
          </a:prstGeom>
        </p:spPr>
      </p:pic>
    </p:spTree>
    <p:extLst>
      <p:ext uri="{BB962C8B-B14F-4D97-AF65-F5344CB8AC3E}">
        <p14:creationId xmlns:p14="http://schemas.microsoft.com/office/powerpoint/2010/main" val="12543417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bwMode="auto">
          <a:xfrm>
            <a:off x="334567" y="1054724"/>
            <a:ext cx="11526507" cy="3734990"/>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9" name="内容占位符 8"/>
          <p:cNvSpPr>
            <a:spLocks noGrp="1"/>
          </p:cNvSpPr>
          <p:nvPr>
            <p:ph idx="1"/>
          </p:nvPr>
        </p:nvSpPr>
        <p:spPr>
          <a:xfrm>
            <a:off x="360854" y="1268760"/>
            <a:ext cx="11485848" cy="3346237"/>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significance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重要性；意义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of great significance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very significant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非常重要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of no significance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无意义；不重要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great/little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importance/significance 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认为（</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几乎不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significantly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重大地；明显地；显著地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32137716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significance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accomplish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project.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完成这一科研项目会很有意义。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opinion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equal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significance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economic</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development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environmental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protection.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在我看来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我们应该同样重视经济发展和环境保护。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Significantly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children should not tell lies.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重要的是，孩子们不应该说谎。</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983717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typical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典型的</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有代表性的</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平常的</a:t>
            </a:r>
            <a:endParaRPr lang="zh-CN" altLang="zh-CN" sz="1050" dirty="0">
              <a:solidFill>
                <a:srgbClr val="223F99"/>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8" y="1724403"/>
            <a:ext cx="11509090" cy="1950613"/>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63383"/>
            <a:ext cx="8469154" cy="503172"/>
          </a:xfrm>
          <a:prstGeom prst="rect">
            <a:avLst/>
          </a:prstGeom>
        </p:spPr>
      </p:pic>
      <p:sp>
        <p:nvSpPr>
          <p:cNvPr id="5" name="内容占位符 1"/>
          <p:cNvSpPr txBox="1">
            <a:spLocks/>
          </p:cNvSpPr>
          <p:nvPr/>
        </p:nvSpPr>
        <p:spPr bwMode="auto">
          <a:xfrm>
            <a:off x="360854" y="188877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typical</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Spring</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custom</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lighting</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firecrackers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drive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evil</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spirits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celebrate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其中燃放鞭炮驱赶邪灵和庆祝新年是中国春节的一个代表性习俗。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2"/>
          <p:cNvSpPr txBox="1">
            <a:spLocks/>
          </p:cNvSpPr>
          <p:nvPr/>
        </p:nvSpPr>
        <p:spPr bwMode="auto">
          <a:xfrm>
            <a:off x="360854" y="3717032"/>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small</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typical.</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问题虽小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但很典型。</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typical of...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中是典型的；</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是有代表性的</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typical of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某人做某事一向如此</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painting is fairly typical of his early works.</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这幅画在他早期作品中相当典型。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3"/>
          <a:stretch>
            <a:fillRect/>
          </a:stretch>
        </p:blipFill>
        <p:spPr>
          <a:xfrm>
            <a:off x="454949" y="4441120"/>
            <a:ext cx="1008539" cy="342130"/>
          </a:xfrm>
          <a:prstGeom prst="rect">
            <a:avLst/>
          </a:prstGeom>
        </p:spPr>
      </p:pic>
    </p:spTree>
    <p:extLst>
      <p:ext uri="{BB962C8B-B14F-4D97-AF65-F5344CB8AC3E}">
        <p14:creationId xmlns:p14="http://schemas.microsoft.com/office/powerpoint/2010/main" val="36662273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bwMode="auto">
          <a:xfrm>
            <a:off x="334568" y="1054724"/>
            <a:ext cx="11509090" cy="922122"/>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9" name="内容占位符 8"/>
          <p:cNvSpPr>
            <a:spLocks noGrp="1"/>
          </p:cNvSpPr>
          <p:nvPr>
            <p:ph idx="1"/>
          </p:nvPr>
        </p:nvSpPr>
        <p:spPr>
          <a:xfrm>
            <a:off x="360854" y="126876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typically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典型地；有代表性地；一向如此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36758511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reflect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显示</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反映</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反射</a:t>
            </a:r>
            <a:endParaRPr lang="zh-CN" altLang="zh-CN" sz="1050" dirty="0">
              <a:solidFill>
                <a:srgbClr val="223F99"/>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圆角矩形 6"/>
          <p:cNvSpPr/>
          <p:nvPr/>
        </p:nvSpPr>
        <p:spPr bwMode="auto">
          <a:xfrm>
            <a:off x="334567" y="1765053"/>
            <a:ext cx="11517799" cy="1387450"/>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8" name="教材原句S.EPS" descr="id:2147488596;FounderCES"/>
          <p:cNvPicPr/>
          <p:nvPr/>
        </p:nvPicPr>
        <p:blipFill>
          <a:blip r:embed="rId2"/>
          <a:stretch>
            <a:fillRect/>
          </a:stretch>
        </p:blipFill>
        <p:spPr>
          <a:xfrm>
            <a:off x="3386692" y="1504032"/>
            <a:ext cx="8469154" cy="503172"/>
          </a:xfrm>
          <a:prstGeom prst="rect">
            <a:avLst/>
          </a:prstGeom>
        </p:spPr>
      </p:pic>
      <p:sp>
        <p:nvSpPr>
          <p:cNvPr id="9" name="内容占位符 1"/>
          <p:cNvSpPr txBox="1">
            <a:spLocks/>
          </p:cNvSpPr>
          <p:nvPr/>
        </p:nvSpPr>
        <p:spPr bwMode="auto">
          <a:xfrm>
            <a:off x="360854" y="19387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reflect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wishes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beliefs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faiths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attitudes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towards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它们反映了人们的愿望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信念和对生活的态度。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内容占位符 2"/>
          <p:cNvSpPr txBox="1">
            <a:spLocks/>
          </p:cNvSpPr>
          <p:nvPr/>
        </p:nvSpPr>
        <p:spPr bwMode="auto">
          <a:xfrm>
            <a:off x="360854" y="3212976"/>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could see her face reflected in the mirror.</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她能看见镜子里映着自己的脸。</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reflect on/upon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思考某事；回忆某事</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reflect from...</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反射出</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reflected in...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中映出</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should often reflect on our past mistakes.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我们应当经常反省自己过去的错误。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3" name="TS8.EPS" descr="id:2147488532;FounderCES"/>
          <p:cNvPicPr/>
          <p:nvPr/>
        </p:nvPicPr>
        <p:blipFill>
          <a:blip r:embed="rId3"/>
          <a:stretch>
            <a:fillRect/>
          </a:stretch>
        </p:blipFill>
        <p:spPr>
          <a:xfrm>
            <a:off x="446241" y="3947408"/>
            <a:ext cx="1008539" cy="342130"/>
          </a:xfrm>
          <a:prstGeom prst="rect">
            <a:avLst/>
          </a:prstGeom>
        </p:spPr>
      </p:pic>
    </p:spTree>
    <p:extLst>
      <p:ext uri="{BB962C8B-B14F-4D97-AF65-F5344CB8AC3E}">
        <p14:creationId xmlns:p14="http://schemas.microsoft.com/office/powerpoint/2010/main" val="29785269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bwMode="auto">
          <a:xfrm>
            <a:off x="334567" y="1054724"/>
            <a:ext cx="11526507" cy="1409802"/>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9" name="内容占位符 8"/>
          <p:cNvSpPr>
            <a:spLocks noGrp="1"/>
          </p:cNvSpPr>
          <p:nvPr>
            <p:ph idx="1"/>
          </p:nvPr>
        </p:nvSpPr>
        <p:spPr>
          <a:xfrm>
            <a:off x="360854" y="126876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reflection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反射；反照；反映；映像；沉思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lost in reflection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陷入沉思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3"/>
          <p:cNvSpPr txBox="1">
            <a:spLocks/>
          </p:cNvSpPr>
          <p:nvPr/>
        </p:nvSpPr>
        <p:spPr bwMode="auto">
          <a:xfrm>
            <a:off x="360854" y="256472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reflection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我经常发现他在课堂上陷入沉思。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13758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belief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信仰</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信心</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信任</a:t>
            </a:r>
            <a:endParaRPr lang="zh-CN" altLang="zh-CN" sz="1050" dirty="0">
              <a:solidFill>
                <a:srgbClr val="223F99"/>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圆角矩形 8"/>
          <p:cNvSpPr/>
          <p:nvPr/>
        </p:nvSpPr>
        <p:spPr bwMode="auto">
          <a:xfrm>
            <a:off x="334567" y="1765053"/>
            <a:ext cx="11517799" cy="1352616"/>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12" name="教材原句S.EPS" descr="id:2147488596;FounderCES"/>
          <p:cNvPicPr/>
          <p:nvPr/>
        </p:nvPicPr>
        <p:blipFill>
          <a:blip r:embed="rId2"/>
          <a:stretch>
            <a:fillRect/>
          </a:stretch>
        </p:blipFill>
        <p:spPr>
          <a:xfrm>
            <a:off x="3386692" y="1504032"/>
            <a:ext cx="8469154" cy="503172"/>
          </a:xfrm>
          <a:prstGeom prst="rect">
            <a:avLst/>
          </a:prstGeom>
        </p:spPr>
      </p:pic>
      <p:sp>
        <p:nvSpPr>
          <p:cNvPr id="13" name="内容占位符 1"/>
          <p:cNvSpPr txBox="1">
            <a:spLocks/>
          </p:cNvSpPr>
          <p:nvPr/>
        </p:nvSpPr>
        <p:spPr bwMode="auto">
          <a:xfrm>
            <a:off x="360854" y="19387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reflect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wishes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beliefs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faiths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attitudes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towards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它们反映了人们的愿望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信念和对生活的态度。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4" name="内容占位符 2"/>
          <p:cNvSpPr txBox="1">
            <a:spLocks/>
          </p:cNvSpPr>
          <p:nvPr/>
        </p:nvSpPr>
        <p:spPr bwMode="auto">
          <a:xfrm>
            <a:off x="360854" y="3107099"/>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is very reliable and I have belief in him.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他很可靠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我相信他。</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one’s belief that...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主语从句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）某人相信</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belief in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相信</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；信任</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belief</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令人难以置信</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hold the firm belief that...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坚信</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ability to solve a puzzle is beyond belief.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他解决难题的能力令人难以置信。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5" name="TS8.EPS" descr="id:2147488532;FounderCES"/>
          <p:cNvPicPr/>
          <p:nvPr/>
        </p:nvPicPr>
        <p:blipFill>
          <a:blip r:embed="rId3"/>
          <a:stretch>
            <a:fillRect/>
          </a:stretch>
        </p:blipFill>
        <p:spPr>
          <a:xfrm>
            <a:off x="463657" y="3824114"/>
            <a:ext cx="1008539" cy="342130"/>
          </a:xfrm>
          <a:prstGeom prst="rect">
            <a:avLst/>
          </a:prstGeom>
        </p:spPr>
      </p:pic>
    </p:spTree>
    <p:extLst>
      <p:ext uri="{BB962C8B-B14F-4D97-AF65-F5344CB8AC3E}">
        <p14:creationId xmlns:p14="http://schemas.microsoft.com/office/powerpoint/2010/main" val="32398600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eaLnBrk="1"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congratulation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祝贺</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恭喜</a:t>
            </a:r>
            <a:endParaRPr lang="zh-CN" altLang="zh-CN" sz="1000" dirty="0">
              <a:solidFill>
                <a:srgbClr val="223F99"/>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1630787"/>
            <a:ext cx="11543925" cy="646085"/>
          </a:xfrm>
          <a:prstGeom prst="roundRect">
            <a:avLst/>
          </a:prstGeom>
          <a:solidFill>
            <a:srgbClr val="D3ECE9"/>
          </a:solidFill>
          <a:ln w="19050" algn="ctr">
            <a:solidFill>
              <a:srgbClr val="D3ECE9"/>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8"/>
          <p:cNvSpPr txBox="1">
            <a:spLocks/>
          </p:cNvSpPr>
          <p:nvPr/>
        </p:nvSpPr>
        <p:spPr bwMode="auto">
          <a:xfrm>
            <a:off x="360854" y="1629621"/>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receive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congratulations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收到来自</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的祝贺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8596;FounderCES"/>
          <p:cNvPicPr/>
          <p:nvPr/>
        </p:nvPicPr>
        <p:blipFill>
          <a:blip r:embed="rId2"/>
          <a:stretch>
            <a:fillRect/>
          </a:stretch>
        </p:blipFill>
        <p:spPr>
          <a:xfrm>
            <a:off x="3386692" y="1369766"/>
            <a:ext cx="8469154" cy="503172"/>
          </a:xfrm>
          <a:prstGeom prst="rect">
            <a:avLst/>
          </a:prstGeom>
        </p:spPr>
      </p:pic>
      <p:sp>
        <p:nvSpPr>
          <p:cNvPr id="7" name="内容占位符 1"/>
          <p:cNvSpPr txBox="1">
            <a:spLocks/>
          </p:cNvSpPr>
          <p:nvPr/>
        </p:nvSpPr>
        <p:spPr bwMode="auto">
          <a:xfrm>
            <a:off x="360854" y="2337077"/>
            <a:ext cx="11485848" cy="390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expressed their congratulations on my success.</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他们对我的成功表示祝贺。</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principal offered his congratulations to the winners.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校长向获胜者祝贺。</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offer/send/express congratulations to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向某人祝贺某事</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congratulations to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祝贺某人（</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Congratulations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恭喜你！</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Congratulations.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better</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future.</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祝贺你。我希望你将来能做得更好。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8.EPS" descr="id:2147488532;FounderCES"/>
          <p:cNvPicPr/>
          <p:nvPr/>
        </p:nvPicPr>
        <p:blipFill>
          <a:blip r:embed="rId3"/>
          <a:stretch>
            <a:fillRect/>
          </a:stretch>
        </p:blipFill>
        <p:spPr>
          <a:xfrm>
            <a:off x="454500" y="3641561"/>
            <a:ext cx="1008539" cy="342130"/>
          </a:xfrm>
          <a:prstGeom prst="rect">
            <a:avLst/>
          </a:prstGeom>
        </p:spPr>
      </p:pic>
    </p:spTree>
    <p:extLst>
      <p:ext uri="{BB962C8B-B14F-4D97-AF65-F5344CB8AC3E}">
        <p14:creationId xmlns:p14="http://schemas.microsoft.com/office/powerpoint/2010/main" val="24340060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bwMode="auto">
          <a:xfrm>
            <a:off x="334567" y="1054724"/>
            <a:ext cx="11517799" cy="3116682"/>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9" name="内容占位符 8"/>
          <p:cNvSpPr>
            <a:spLocks noGrp="1"/>
          </p:cNvSpPr>
          <p:nvPr>
            <p:ph idx="1"/>
          </p:nvPr>
        </p:nvSpPr>
        <p:spPr>
          <a:xfrm>
            <a:off x="360854" y="126876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disbelief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不相信；怀疑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disbelief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不相信地；怀疑地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believe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相信；信任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believe in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信任；信赖；相信（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某人会成功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believe it or not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信不信由你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5"/>
          <p:cNvSpPr txBox="1">
            <a:spLocks/>
          </p:cNvSpPr>
          <p:nvPr/>
        </p:nvSpPr>
        <p:spPr bwMode="auto">
          <a:xfrm>
            <a:off x="360854" y="421509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disbelief.</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他以怀疑的眼光上下打量我。</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firmly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power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positive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我坚信积极思考的力量。</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left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waiting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信不信由你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我们冒雨一直等了两个小时。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525089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faith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宗教信仰</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信任</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相信</a:t>
            </a:r>
            <a:endParaRPr lang="zh-CN" altLang="zh-CN" sz="1050" dirty="0">
              <a:solidFill>
                <a:srgbClr val="223F99"/>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圆角矩形 11"/>
          <p:cNvSpPr/>
          <p:nvPr/>
        </p:nvSpPr>
        <p:spPr bwMode="auto">
          <a:xfrm>
            <a:off x="334567" y="1693045"/>
            <a:ext cx="11500382" cy="1363664"/>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13" name="教材原句S.EPS" descr="id:2147488596;FounderCES"/>
          <p:cNvPicPr/>
          <p:nvPr/>
        </p:nvPicPr>
        <p:blipFill>
          <a:blip r:embed="rId2"/>
          <a:stretch>
            <a:fillRect/>
          </a:stretch>
        </p:blipFill>
        <p:spPr>
          <a:xfrm>
            <a:off x="3386692" y="1432024"/>
            <a:ext cx="8469154" cy="503172"/>
          </a:xfrm>
          <a:prstGeom prst="rect">
            <a:avLst/>
          </a:prstGeom>
        </p:spPr>
      </p:pic>
      <p:sp>
        <p:nvSpPr>
          <p:cNvPr id="14" name="内容占位符 1"/>
          <p:cNvSpPr txBox="1">
            <a:spLocks/>
          </p:cNvSpPr>
          <p:nvPr/>
        </p:nvSpPr>
        <p:spPr bwMode="auto">
          <a:xfrm>
            <a:off x="360854" y="186670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reflect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wishes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beliefs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faiths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attitudes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towards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它们反映了人们的愿望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信念和对生活的态度。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5" name="内容占位符 2"/>
          <p:cNvSpPr txBox="1">
            <a:spLocks/>
          </p:cNvSpPr>
          <p:nvPr/>
        </p:nvSpPr>
        <p:spPr bwMode="auto">
          <a:xfrm>
            <a:off x="360854" y="309084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took up arms and fought for their faith and liberty.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他们拿起武器为信仰和自由而斗争。</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777478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faith in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信任某人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lose faith in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对某人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某事失去信心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good faith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真诚地；善意地；诚心诚意地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had an unshakable faith in human goodness and natural honesty.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她对人性的善良和天性的诚实有着不可动摇的信心。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acted in good faith.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他这样做是出于真心诚意的。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72367" y="914495"/>
            <a:ext cx="1008539" cy="342130"/>
          </a:xfrm>
          <a:prstGeom prst="rect">
            <a:avLst/>
          </a:prstGeom>
        </p:spPr>
      </p:pic>
    </p:spTree>
    <p:extLst>
      <p:ext uri="{BB962C8B-B14F-4D97-AF65-F5344CB8AC3E}">
        <p14:creationId xmlns:p14="http://schemas.microsoft.com/office/powerpoint/2010/main" val="3943329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bwMode="auto">
          <a:xfrm>
            <a:off x="334568" y="1054724"/>
            <a:ext cx="11509090" cy="1418510"/>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9" name="内容占位符 8"/>
          <p:cNvSpPr>
            <a:spLocks noGrp="1"/>
          </p:cNvSpPr>
          <p:nvPr>
            <p:ph idx="1"/>
          </p:nvPr>
        </p:nvSpPr>
        <p:spPr>
          <a:xfrm>
            <a:off x="360854" y="126876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faithful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忠实的；忠诚的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faithfully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忠实地；忠诚地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25649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faithful to their family and loved ones.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他们忠于家庭及所爱的人。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026386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occasion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特别的事情</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或仪式</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庆典</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适当的</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机会</a:t>
            </a:r>
            <a:endParaRPr lang="zh-CN" altLang="zh-CN" sz="1050" dirty="0">
              <a:solidFill>
                <a:srgbClr val="223F99"/>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169762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36608"/>
            <a:ext cx="8469154" cy="503172"/>
          </a:xfrm>
          <a:prstGeom prst="rect">
            <a:avLst/>
          </a:prstGeom>
        </p:spPr>
      </p:pic>
      <p:sp>
        <p:nvSpPr>
          <p:cNvPr id="6" name="内容占位符 1"/>
          <p:cNvSpPr txBox="1">
            <a:spLocks/>
          </p:cNvSpPr>
          <p:nvPr/>
        </p:nvSpPr>
        <p:spPr bwMode="auto">
          <a:xfrm>
            <a:off x="360854" y="1849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occasions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relax</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forget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little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节日是让我们放松心情</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享受生活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暂时忘却工作的时刻。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3212976"/>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 every meal into a special occasion.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要把每一顿饭都弄得特别一些。</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this/that occasion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在这种</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那种场合</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occasion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偶尔，有时</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no occasion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在任何场合都不</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occasion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那次我不在家。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8.EPS" descr="id:2147488532;FounderCES"/>
          <p:cNvPicPr/>
          <p:nvPr/>
        </p:nvPicPr>
        <p:blipFill>
          <a:blip r:embed="rId3"/>
          <a:stretch>
            <a:fillRect/>
          </a:stretch>
        </p:blipFill>
        <p:spPr>
          <a:xfrm>
            <a:off x="472366" y="3962495"/>
            <a:ext cx="1008539" cy="342130"/>
          </a:xfrm>
          <a:prstGeom prst="rect">
            <a:avLst/>
          </a:prstGeom>
        </p:spPr>
      </p:pic>
    </p:spTree>
    <p:extLst>
      <p:ext uri="{BB962C8B-B14F-4D97-AF65-F5344CB8AC3E}">
        <p14:creationId xmlns:p14="http://schemas.microsoft.com/office/powerpoint/2010/main" val="84216787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bwMode="auto">
          <a:xfrm>
            <a:off x="334568" y="1054724"/>
            <a:ext cx="11509090" cy="1470762"/>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9" name="内容占位符 8"/>
          <p:cNvSpPr>
            <a:spLocks noGrp="1"/>
          </p:cNvSpPr>
          <p:nvPr>
            <p:ph idx="1"/>
          </p:nvPr>
        </p:nvSpPr>
        <p:spPr>
          <a:xfrm>
            <a:off x="360854" y="126876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occasional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偶尔的；偶然的；临时的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occasionally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有时地；偶尔地；偶然地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256490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occasional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visits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cinema.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他偶尔去看电影。</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remote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visits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parents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occasionally.</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因为他在一个偏远地区工作</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所以他只能偶尔回去看望他的父母。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7343886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occasion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机会；时间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，作先行词，且关系词在定语从句中作状语时，关系词用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occasion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场合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，作先行词，且关系词在定语从句中作状语时，关系词用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如果关系词代替</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occasion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在定语从句中作主语或宾语，则用关系代词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that/which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4.EPS" descr="id:2147488806;FounderCES"/>
          <p:cNvPicPr/>
          <p:nvPr/>
        </p:nvPicPr>
        <p:blipFill>
          <a:blip r:embed="rId2"/>
          <a:stretch>
            <a:fillRect/>
          </a:stretch>
        </p:blipFill>
        <p:spPr>
          <a:xfrm>
            <a:off x="437688" y="928304"/>
            <a:ext cx="1008383" cy="342077"/>
          </a:xfrm>
          <a:prstGeom prst="rect">
            <a:avLst/>
          </a:prstGeom>
        </p:spPr>
      </p:pic>
    </p:spTree>
    <p:extLst>
      <p:ext uri="{BB962C8B-B14F-4D97-AF65-F5344CB8AC3E}">
        <p14:creationId xmlns:p14="http://schemas.microsoft.com/office/powerpoint/2010/main" val="172460539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576"/>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dress</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D9709E"/>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穿上盛装</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装扮</a:t>
            </a:r>
            <a:endParaRPr lang="zh-CN" altLang="zh-CN" sz="1050" dirty="0">
              <a:solidFill>
                <a:srgbClr val="D9709E"/>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8813;FounderCES"/>
          <p:cNvPicPr/>
          <p:nvPr/>
        </p:nvPicPr>
        <p:blipFill>
          <a:blip r:embed="rId2"/>
          <a:stretch>
            <a:fillRect/>
          </a:stretch>
        </p:blipFill>
        <p:spPr>
          <a:xfrm>
            <a:off x="448571" y="884364"/>
            <a:ext cx="1930188" cy="371046"/>
          </a:xfrm>
          <a:prstGeom prst="rect">
            <a:avLst/>
          </a:prstGeom>
        </p:spPr>
      </p:pic>
      <p:sp>
        <p:nvSpPr>
          <p:cNvPr id="5" name="圆角矩形 4"/>
          <p:cNvSpPr/>
          <p:nvPr/>
        </p:nvSpPr>
        <p:spPr bwMode="auto">
          <a:xfrm>
            <a:off x="334566" y="2254978"/>
            <a:ext cx="11509091" cy="885990"/>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教材原句S.EPS" descr="id:2147488596;FounderCES"/>
          <p:cNvPicPr/>
          <p:nvPr/>
        </p:nvPicPr>
        <p:blipFill>
          <a:blip r:embed="rId3"/>
          <a:stretch>
            <a:fillRect/>
          </a:stretch>
        </p:blipFill>
        <p:spPr>
          <a:xfrm>
            <a:off x="3386692" y="1993956"/>
            <a:ext cx="8469154" cy="503172"/>
          </a:xfrm>
          <a:prstGeom prst="rect">
            <a:avLst/>
          </a:prstGeom>
        </p:spPr>
      </p:pic>
      <p:sp>
        <p:nvSpPr>
          <p:cNvPr id="7" name="内容占位符 1"/>
          <p:cNvSpPr txBox="1">
            <a:spLocks/>
          </p:cNvSpPr>
          <p:nvPr/>
        </p:nvSpPr>
        <p:spPr bwMode="auto">
          <a:xfrm>
            <a:off x="360854" y="240675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dress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carnival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costumes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穿上狂欢节的服装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2"/>
          <p:cNvSpPr txBox="1">
            <a:spLocks/>
          </p:cNvSpPr>
          <p:nvPr/>
        </p:nvSpPr>
        <p:spPr bwMode="auto">
          <a:xfrm>
            <a:off x="360854" y="321297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had never seen her wearing colourful clothes. In fact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really did not know how to dress up herself.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我从未见过她穿颜色鲜艳的衣服。事实上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她真的不知道怎么打扮自己。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7649726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bwMode="auto">
          <a:xfrm>
            <a:off x="334567" y="1054724"/>
            <a:ext cx="11526507" cy="2541916"/>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9" name="内容占位符 8"/>
          <p:cNvSpPr>
            <a:spLocks noGrp="1"/>
          </p:cNvSpPr>
          <p:nvPr>
            <p:ph idx="1"/>
          </p:nvPr>
        </p:nvSpPr>
        <p:spPr>
          <a:xfrm>
            <a:off x="360854" y="126876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dress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给（</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）穿衣服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穿衣服；穿正式衣服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衣服；连衣裙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dress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/oneself in...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给某人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自己穿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的服装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dress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/oneself up as...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把某人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自己装扮成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dressed in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＋衣服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颜色　某人穿着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表示穿的状态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3"/>
          <p:cNvSpPr txBox="1">
            <a:spLocks/>
          </p:cNvSpPr>
          <p:nvPr/>
        </p:nvSpPr>
        <p:spPr bwMode="auto">
          <a:xfrm>
            <a:off x="360854" y="364484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dressed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convenient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clothes.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今天我穿着简单轻便的衣服。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367723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毕竟</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别忘了</a:t>
            </a:r>
            <a:endParaRPr lang="zh-CN" altLang="zh-CN" sz="1050" dirty="0">
              <a:solidFill>
                <a:srgbClr val="D9709E"/>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圆角矩形 7"/>
          <p:cNvSpPr/>
          <p:nvPr/>
        </p:nvSpPr>
        <p:spPr bwMode="auto">
          <a:xfrm>
            <a:off x="334566" y="1769637"/>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9" name="教材原句S.EPS" descr="id:2147488596;FounderCES"/>
          <p:cNvPicPr/>
          <p:nvPr/>
        </p:nvPicPr>
        <p:blipFill>
          <a:blip r:embed="rId2"/>
          <a:stretch>
            <a:fillRect/>
          </a:stretch>
        </p:blipFill>
        <p:spPr>
          <a:xfrm>
            <a:off x="3386692" y="1508616"/>
            <a:ext cx="8469154" cy="503172"/>
          </a:xfrm>
          <a:prstGeom prst="rect">
            <a:avLst/>
          </a:prstGeom>
        </p:spPr>
      </p:pic>
      <p:sp>
        <p:nvSpPr>
          <p:cNvPr id="12" name="内容占位符 1"/>
          <p:cNvSpPr txBox="1">
            <a:spLocks/>
          </p:cNvSpPr>
          <p:nvPr/>
        </p:nvSpPr>
        <p:spPr bwMode="auto">
          <a:xfrm>
            <a:off x="360854" y="192141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dance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别忘了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正如你知道的那样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我喜欢</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跳舞</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内容占位符 1"/>
          <p:cNvSpPr txBox="1">
            <a:spLocks/>
          </p:cNvSpPr>
          <p:nvPr/>
        </p:nvSpPr>
        <p:spPr bwMode="auto">
          <a:xfrm>
            <a:off x="360854" y="330686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should be easy on these students. After all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kids.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你应该对这些学生们宽容一点。毕竟他们还都是孩子。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248982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bwMode="auto">
          <a:xfrm>
            <a:off x="334567" y="1054723"/>
            <a:ext cx="11517799" cy="1923608"/>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9" name="内容占位符 8"/>
          <p:cNvSpPr>
            <a:spLocks noGrp="1"/>
          </p:cNvSpPr>
          <p:nvPr>
            <p:ph idx="1"/>
          </p:nvPr>
        </p:nvSpPr>
        <p:spPr>
          <a:xfrm>
            <a:off x="360854" y="1053557"/>
            <a:ext cx="11485848" cy="1938992"/>
          </a:xfrm>
        </p:spPr>
        <p:txBody>
          <a:bodyPr/>
          <a:lstStyle/>
          <a:p>
            <a:pPr hangingPunct="0">
              <a:lnSpc>
                <a:spcPct val="20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congratulate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）道贺；（</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因某事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）为自己感到自豪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congratulate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）某事向某人祝贺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congratulate oneself 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感到自豪；暗自庆幸；为自己高兴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2"/>
          <p:cNvSpPr txBox="1">
            <a:spLocks/>
          </p:cNvSpPr>
          <p:nvPr/>
        </p:nvSpPr>
        <p:spPr bwMode="auto">
          <a:xfrm>
            <a:off x="360854" y="301883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congratulated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warmly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NMET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她对我在高考中取得的成绩表示热烈祝贺。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6780623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bwMode="auto">
          <a:xfrm>
            <a:off x="334568" y="1054724"/>
            <a:ext cx="11509090" cy="2568042"/>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9" name="内容占位符 8"/>
          <p:cNvSpPr>
            <a:spLocks noGrp="1"/>
          </p:cNvSpPr>
          <p:nvPr>
            <p:ph idx="1"/>
          </p:nvPr>
        </p:nvSpPr>
        <p:spPr>
          <a:xfrm>
            <a:off x="360854" y="126876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above all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最重要的是；尤其是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in all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整体来说；总而言之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all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全部；合计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all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根本，全然（</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用于否定句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 of all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首先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370522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 waste anything</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above all never waste time.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任何东西都不能浪费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尤其是时间。</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in all</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no simple answer to what makes a team successful.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总而言之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对于什么使得一个团队获得成功这个问题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并没有简单的答案。</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67580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别忘了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时，常用来引出听话人似乎忘记了的某个重要论点或理由；意为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毕竟，到底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时，表示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虽然有前面说过的话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和预料中的情况相反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4.EPS" descr="id:2147488806;FounderCES"/>
          <p:cNvPicPr/>
          <p:nvPr/>
        </p:nvPicPr>
        <p:blipFill>
          <a:blip r:embed="rId2"/>
          <a:stretch>
            <a:fillRect/>
          </a:stretch>
        </p:blipFill>
        <p:spPr>
          <a:xfrm>
            <a:off x="446397" y="937012"/>
            <a:ext cx="1008383" cy="342077"/>
          </a:xfrm>
          <a:prstGeom prst="rect">
            <a:avLst/>
          </a:prstGeom>
        </p:spPr>
      </p:pic>
    </p:spTree>
    <p:extLst>
      <p:ext uri="{BB962C8B-B14F-4D97-AF65-F5344CB8AC3E}">
        <p14:creationId xmlns:p14="http://schemas.microsoft.com/office/powerpoint/2010/main" val="368722244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fade</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逐渐消失</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楷体" panose="02010609060101010101" pitchFamily="49" charset="-122"/>
                <a:cs typeface="Times New Roman" panose="02020603050405020304" pitchFamily="18" charset="0"/>
              </a:rPr>
              <a:t>身体</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变得虚弱</a:t>
            </a:r>
            <a:endParaRPr lang="zh-CN" altLang="zh-CN" sz="1050" dirty="0">
              <a:solidFill>
                <a:srgbClr val="D9709E"/>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748839"/>
            <a:ext cx="11500383" cy="1896185"/>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87818"/>
            <a:ext cx="8469154" cy="503172"/>
          </a:xfrm>
          <a:prstGeom prst="rect">
            <a:avLst/>
          </a:prstGeom>
        </p:spPr>
      </p:pic>
      <p:sp>
        <p:nvSpPr>
          <p:cNvPr id="5" name="内容占位符 1"/>
          <p:cNvSpPr txBox="1">
            <a:spLocks/>
          </p:cNvSpPr>
          <p:nvPr/>
        </p:nvSpPr>
        <p:spPr bwMode="auto">
          <a:xfrm>
            <a:off x="360854" y="190061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development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modern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society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spread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fade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established.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随着现代社会的发展和新思想的传播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一些传统可能会消失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另一些传统则可能会形成。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2"/>
          <p:cNvSpPr txBox="1">
            <a:spLocks/>
          </p:cNvSpPr>
          <p:nvPr/>
        </p:nvSpPr>
        <p:spPr bwMode="auto">
          <a:xfrm>
            <a:off x="360854" y="366690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continue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simply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movement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fade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他们会继续等待</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希望这场运动就这么消失吗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9624336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bwMode="auto">
          <a:xfrm>
            <a:off x="334567" y="1054724"/>
            <a:ext cx="11535216" cy="1435927"/>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9" name="内容占位符 8"/>
          <p:cNvSpPr>
            <a:spLocks noGrp="1"/>
          </p:cNvSpPr>
          <p:nvPr>
            <p:ph idx="1"/>
          </p:nvPr>
        </p:nvSpPr>
        <p:spPr>
          <a:xfrm>
            <a:off x="360854" y="126876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fade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逐渐消失；（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）褪色；（</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身体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）变得虚弱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fade in/out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画面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）淡入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淡出，渐显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渐隐；（</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声音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）渐强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渐弱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3"/>
          <p:cNvSpPr txBox="1">
            <a:spLocks/>
          </p:cNvSpPr>
          <p:nvPr/>
        </p:nvSpPr>
        <p:spPr bwMode="auto">
          <a:xfrm>
            <a:off x="360854" y="253684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Flowers soon faded when they were cut.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花被剪下后很快就会枯萎。</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curtains I bought many years ago have faded in the sun.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我多年前买的窗帘在阳光的照射下已经褪色了。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9571326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spite</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不管</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尽管</a:t>
            </a:r>
            <a:endParaRPr lang="zh-CN" altLang="zh-CN" sz="1050" dirty="0">
              <a:solidFill>
                <a:srgbClr val="D9709E"/>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圆角矩形 7"/>
          <p:cNvSpPr/>
          <p:nvPr/>
        </p:nvSpPr>
        <p:spPr bwMode="auto">
          <a:xfrm>
            <a:off x="334567" y="1774965"/>
            <a:ext cx="11517800" cy="187005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9" name="教材原句S.EPS" descr="id:2147488596;FounderCES"/>
          <p:cNvPicPr/>
          <p:nvPr/>
        </p:nvPicPr>
        <p:blipFill>
          <a:blip r:embed="rId2"/>
          <a:stretch>
            <a:fillRect/>
          </a:stretch>
        </p:blipFill>
        <p:spPr>
          <a:xfrm>
            <a:off x="3386692" y="1513944"/>
            <a:ext cx="8469154" cy="503172"/>
          </a:xfrm>
          <a:prstGeom prst="rect">
            <a:avLst/>
          </a:prstGeom>
        </p:spPr>
      </p:pic>
      <p:sp>
        <p:nvSpPr>
          <p:cNvPr id="12" name="内容占位符 1"/>
          <p:cNvSpPr txBox="1">
            <a:spLocks/>
          </p:cNvSpPr>
          <p:nvPr/>
        </p:nvSpPr>
        <p:spPr bwMode="auto">
          <a:xfrm>
            <a:off x="360854" y="192674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Another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Halloween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slowly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exciting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spite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religious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origins.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另一个例子是万圣节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尽管它有宗教渊源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但慢慢地它就成了让孩子们兴奋的节日。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内容占位符 2"/>
          <p:cNvSpPr txBox="1">
            <a:spLocks/>
          </p:cNvSpPr>
          <p:nvPr/>
        </p:nvSpPr>
        <p:spPr bwMode="auto">
          <a:xfrm>
            <a:off x="360854" y="37389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spite of his old age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still leads a busy life.</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尽管年事已高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他依旧过着一种忙碌的生活。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2408201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9967"/>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despite/in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spite of/though/although</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易混辨析.EPS" descr="id:2147488546;FounderCES"/>
          <p:cNvPicPr/>
          <p:nvPr/>
        </p:nvPicPr>
        <p:blipFill>
          <a:blip r:embed="rId2"/>
          <a:stretch>
            <a:fillRect/>
          </a:stretch>
        </p:blipFill>
        <p:spPr>
          <a:xfrm>
            <a:off x="396320" y="888516"/>
            <a:ext cx="1930188" cy="449973"/>
          </a:xfrm>
          <a:prstGeom prst="rect">
            <a:avLst/>
          </a:prstGeom>
        </p:spPr>
      </p:pic>
      <p:sp>
        <p:nvSpPr>
          <p:cNvPr id="8" name="圆角矩形 7"/>
          <p:cNvSpPr/>
          <p:nvPr/>
        </p:nvSpPr>
        <p:spPr bwMode="auto">
          <a:xfrm>
            <a:off x="334566" y="1553613"/>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9" name="内容占位符 1"/>
          <p:cNvSpPr txBox="1">
            <a:spLocks/>
          </p:cNvSpPr>
          <p:nvPr/>
        </p:nvSpPr>
        <p:spPr bwMode="auto">
          <a:xfrm>
            <a:off x="360854" y="1672345"/>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despite/in spite of</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为介词和介词短语，后接名词或名词短语。</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though/although</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为连词，后接句子。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内容占位符 2"/>
          <p:cNvSpPr txBox="1">
            <a:spLocks/>
          </p:cNvSpPr>
          <p:nvPr/>
        </p:nvSpPr>
        <p:spPr bwMode="auto">
          <a:xfrm>
            <a:off x="360854" y="304090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kept working in the fields though/although it was very hot.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kept working in the fields despite/in spite of the great heat.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尽管天气很热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他们仍一直在田野里劳作。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3831997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advantage</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利用</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欺骗</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占</a:t>
            </a:r>
            <a:r>
              <a:rPr lang="en-US" altLang="zh-CN" b="1" dirty="0">
                <a:solidFill>
                  <a:srgbClr val="D9709E"/>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的便宜</a:t>
            </a:r>
            <a:endParaRPr lang="zh-CN" altLang="zh-CN" sz="1050" dirty="0">
              <a:solidFill>
                <a:srgbClr val="D9709E"/>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圆角矩形 6"/>
          <p:cNvSpPr/>
          <p:nvPr/>
        </p:nvSpPr>
        <p:spPr bwMode="auto">
          <a:xfrm>
            <a:off x="334566" y="1745805"/>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8" name="教材原句S.EPS" descr="id:2147488596;FounderCES"/>
          <p:cNvPicPr/>
          <p:nvPr/>
        </p:nvPicPr>
        <p:blipFill>
          <a:blip r:embed="rId2"/>
          <a:stretch>
            <a:fillRect/>
          </a:stretch>
        </p:blipFill>
        <p:spPr>
          <a:xfrm>
            <a:off x="3386692" y="1484784"/>
            <a:ext cx="8469154" cy="503172"/>
          </a:xfrm>
          <a:prstGeom prst="rect">
            <a:avLst/>
          </a:prstGeom>
        </p:spPr>
      </p:pic>
      <p:sp>
        <p:nvSpPr>
          <p:cNvPr id="9" name="内容占位符 1"/>
          <p:cNvSpPr txBox="1">
            <a:spLocks/>
          </p:cNvSpPr>
          <p:nvPr/>
        </p:nvSpPr>
        <p:spPr bwMode="auto">
          <a:xfrm>
            <a:off x="360854" y="189758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becoming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commercial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businesses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advantage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celebrations.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由于商家利用庆祝活动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进行营销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节日变得越来越商业化。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内容占位符 2"/>
          <p:cNvSpPr txBox="1">
            <a:spLocks/>
          </p:cNvSpPr>
          <p:nvPr/>
        </p:nvSpPr>
        <p:spPr bwMode="auto">
          <a:xfrm>
            <a:off x="360854" y="325692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the final exam approaching/As the final examination is approaching</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must take full advantage of every minute to go over our lessons.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随着期末考试的来临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我们必须充分利用每一分钟来复习功课。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42166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bwMode="auto">
          <a:xfrm>
            <a:off x="334567" y="1054723"/>
            <a:ext cx="11491673" cy="4449093"/>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9" name="内容占位符 8"/>
          <p:cNvSpPr>
            <a:spLocks noGrp="1"/>
          </p:cNvSpPr>
          <p:nvPr>
            <p:ph idx="1"/>
          </p:nvPr>
        </p:nvSpPr>
        <p:spPr>
          <a:xfrm>
            <a:off x="360854" y="1268760"/>
            <a:ext cx="11485848" cy="3881768"/>
          </a:xfrm>
        </p:spPr>
        <p:txBody>
          <a:bodyPr/>
          <a:lstStyle/>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advantage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优势；优点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advantages and disadvantages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at an advantage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处于优势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an advantage over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有优势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one’s advantage/disadvantage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对某人有利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use of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the most/best of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充分利用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good/full/little use of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好好</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充分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不充分利用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230199245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346237"/>
          </a:xfrm>
        </p:spPr>
        <p:txBody>
          <a:bodyPr/>
          <a:lstStyle/>
          <a:p>
            <a:pPr algn="dist"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Graduates with a good command of English and computer skills tend to be at an advantage when applying for jobs.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精通英语和计算机技能的毕业生在求职时往往</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优势</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is blessed with a strict training at an early age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enables her to have an advantage over other players.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她有幸从小就接受严格训练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这使得她比其他选手</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优势</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958488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err="1">
                <a:solidFill>
                  <a:srgbClr val="D9709E"/>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common</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楷体" panose="02010609060101010101" pitchFamily="49" charset="-122"/>
                <a:cs typeface="Times New Roman" panose="02020603050405020304" pitchFamily="18" charset="0"/>
              </a:rPr>
              <a:t>兴趣</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楷体" panose="02010609060101010101" pitchFamily="49" charset="-122"/>
                <a:cs typeface="Times New Roman" panose="02020603050405020304" pitchFamily="18" charset="0"/>
              </a:rPr>
              <a:t>想法等方面</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相同</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有相同的特征</a:t>
            </a:r>
            <a:endParaRPr lang="zh-CN" altLang="zh-CN" sz="1050" dirty="0">
              <a:solidFill>
                <a:srgbClr val="D9709E"/>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722714"/>
            <a:ext cx="11509091" cy="1922310"/>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61693"/>
            <a:ext cx="8469154" cy="503172"/>
          </a:xfrm>
          <a:prstGeom prst="rect">
            <a:avLst/>
          </a:prstGeom>
        </p:spPr>
      </p:pic>
      <p:sp>
        <p:nvSpPr>
          <p:cNvPr id="5" name="内容占位符 1"/>
          <p:cNvSpPr txBox="1">
            <a:spLocks/>
          </p:cNvSpPr>
          <p:nvPr/>
        </p:nvSpPr>
        <p:spPr bwMode="auto">
          <a:xfrm>
            <a:off x="360854" y="187449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carefully</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surprised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cultures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actually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common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如果你仔细研究节日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你可能会惊讶地发现不同的文化其实有很多共同点。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2"/>
          <p:cNvSpPr txBox="1">
            <a:spLocks/>
          </p:cNvSpPr>
          <p:nvPr/>
        </p:nvSpPr>
        <p:spPr bwMode="auto">
          <a:xfrm>
            <a:off x="360854" y="37389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found that they had a lot in common and got on well with each other.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他们发现他们有很多共同之处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且彼此相处得很好。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995646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9967"/>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congratulate&amp;celebrate</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易混辨析.EPS" descr="id:2147488546;FounderCES"/>
          <p:cNvPicPr/>
          <p:nvPr/>
        </p:nvPicPr>
        <p:blipFill>
          <a:blip r:embed="rId2"/>
          <a:stretch>
            <a:fillRect/>
          </a:stretch>
        </p:blipFill>
        <p:spPr>
          <a:xfrm>
            <a:off x="457280" y="836264"/>
            <a:ext cx="1930188" cy="449973"/>
          </a:xfrm>
          <a:prstGeom prst="rect">
            <a:avLst/>
          </a:prstGeom>
        </p:spPr>
      </p:pic>
      <p:graphicFrame>
        <p:nvGraphicFramePr>
          <p:cNvPr id="7" name="表格 6"/>
          <p:cNvGraphicFramePr>
            <a:graphicFrameLocks noGrp="1"/>
          </p:cNvGraphicFramePr>
          <p:nvPr>
            <p:extLst>
              <p:ext uri="{D42A27DB-BD31-4B8C-83A1-F6EECF244321}">
                <p14:modId xmlns:p14="http://schemas.microsoft.com/office/powerpoint/2010/main" val="1218604710"/>
              </p:ext>
            </p:extLst>
          </p:nvPr>
        </p:nvGraphicFramePr>
        <p:xfrm>
          <a:off x="609600" y="1621904"/>
          <a:ext cx="10971213" cy="2743200"/>
        </p:xfrm>
        <a:graphic>
          <a:graphicData uri="http://schemas.openxmlformats.org/drawingml/2006/table">
            <a:tbl>
              <a:tblPr firstRow="1" firstCol="1" bandRow="1"/>
              <a:tblGrid>
                <a:gridCol w="1811383">
                  <a:extLst>
                    <a:ext uri="{9D8B030D-6E8A-4147-A177-3AD203B41FA5}">
                      <a16:colId xmlns:a16="http://schemas.microsoft.com/office/drawing/2014/main" val="145565214"/>
                    </a:ext>
                  </a:extLst>
                </a:gridCol>
                <a:gridCol w="9159830">
                  <a:extLst>
                    <a:ext uri="{9D8B030D-6E8A-4147-A177-3AD203B41FA5}">
                      <a16:colId xmlns:a16="http://schemas.microsoft.com/office/drawing/2014/main" val="961519783"/>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易混词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具体含义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extLst>
                  <a:ext uri="{0D108BD9-81ED-4DB2-BD59-A6C34878D82A}">
                    <a16:rowId xmlns:a16="http://schemas.microsoft.com/office/drawing/2014/main" val="2171729400"/>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congratulate</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祝贺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道贺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只能用人作宾语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若要表明所祝贺的事情</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后面要用</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连接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构成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congratulate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sb</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sth</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380730694"/>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celebrate</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指举行仪式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典礼的</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庆祝</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只能用事</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节日</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胜利</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成功等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作宾语</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4101535203"/>
                  </a:ext>
                </a:extLst>
              </a:tr>
            </a:tbl>
          </a:graphicData>
        </a:graphic>
      </p:graphicFrame>
    </p:spTree>
    <p:extLst>
      <p:ext uri="{BB962C8B-B14F-4D97-AF65-F5344CB8AC3E}">
        <p14:creationId xmlns:p14="http://schemas.microsoft.com/office/powerpoint/2010/main" val="6517906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bwMode="auto">
          <a:xfrm>
            <a:off x="334567" y="1054724"/>
            <a:ext cx="11526507" cy="2001985"/>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9" name="内容占位符 8"/>
          <p:cNvSpPr>
            <a:spLocks noGrp="1"/>
          </p:cNvSpPr>
          <p:nvPr>
            <p:ph idx="1"/>
          </p:nvPr>
        </p:nvSpPr>
        <p:spPr>
          <a:xfrm>
            <a:off x="360854" y="1268760"/>
            <a:ext cx="11485848" cy="168424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nothing/a lot in common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有许多共同之处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common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共同；共有；共用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common with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一样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313497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my surprise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although they are brothers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have nothing in common.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令我惊讶的是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虽然他们是兄弟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但他们没有共同之处。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common with many young people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prefers pop music to classical music.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和许多年轻人一样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他更喜欢流行音乐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而不太喜欢古典音乐。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3035330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XB4.EPS" descr="id:2147488911;FounderCES"/>
          <p:cNvPicPr/>
          <p:nvPr/>
        </p:nvPicPr>
        <p:blipFill>
          <a:blip r:embed="rId2"/>
          <a:stretch>
            <a:fillRect/>
          </a:stretch>
        </p:blipFill>
        <p:spPr>
          <a:xfrm>
            <a:off x="465989" y="879369"/>
            <a:ext cx="1930188" cy="372251"/>
          </a:xfrm>
          <a:prstGeom prst="rect">
            <a:avLst/>
          </a:prstGeom>
        </p:spPr>
      </p:pic>
      <p:sp>
        <p:nvSpPr>
          <p:cNvPr id="6" name="圆角矩形 5"/>
          <p:cNvSpPr/>
          <p:nvPr/>
        </p:nvSpPr>
        <p:spPr bwMode="auto">
          <a:xfrm>
            <a:off x="334566" y="1481605"/>
            <a:ext cx="11526507" cy="1443339"/>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8" name="内容占位符 1"/>
          <p:cNvSpPr>
            <a:spLocks noGrp="1"/>
          </p:cNvSpPr>
          <p:nvPr>
            <p:ph idx="1"/>
          </p:nvPr>
        </p:nvSpPr>
        <p:spPr>
          <a:xfrm>
            <a:off x="360854" y="1633384"/>
            <a:ext cx="11485848" cy="1130246"/>
          </a:xfrm>
        </p:spPr>
        <p:txBody>
          <a:bodyPr/>
          <a:lstStyle/>
          <a:p>
            <a:pPr hangingPunct="0">
              <a:spcAft>
                <a:spcPts val="0"/>
              </a:spcAft>
            </a:pPr>
            <a:r>
              <a:rPr lang="en-US" altLang="zh-CN" b="1" dirty="0">
                <a:solidFill>
                  <a:srgbClr val="F08100"/>
                </a:solidFill>
                <a:latin typeface="Cambria Math" panose="02040503050406030204" pitchFamily="18" charset="0"/>
                <a:ea typeface="MS Mincho"/>
                <a:cs typeface="Cambria Math" panose="02040503050406030204" pitchFamily="18" charset="0"/>
              </a:rPr>
              <a:t>❶</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It took her a long time to do</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hair and make-up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to get dressed.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她花费了很长时间做头发和化妆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然后穿好衣服。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1"/>
          <p:cNvSpPr txBox="1">
            <a:spLocks/>
          </p:cNvSpPr>
          <p:nvPr/>
        </p:nvSpPr>
        <p:spPr bwMode="auto">
          <a:xfrm>
            <a:off x="360854" y="299095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本句是一个复合句，运用了一个</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takes/took sb some time to do sth”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的固定句式，意为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做某事花费某人多长时间</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took us over half an hour to get the boat back to James.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我们花了半个多小时才把船调转过头来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回到詹姆斯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落水的地方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TS13.EPS" descr="id:2147488918;FounderCES"/>
          <p:cNvPicPr/>
          <p:nvPr/>
        </p:nvPicPr>
        <p:blipFill>
          <a:blip r:embed="rId3"/>
          <a:stretch>
            <a:fillRect/>
          </a:stretch>
        </p:blipFill>
        <p:spPr>
          <a:xfrm>
            <a:off x="463657" y="3168545"/>
            <a:ext cx="1008539" cy="342130"/>
          </a:xfrm>
          <a:prstGeom prst="rect">
            <a:avLst/>
          </a:prstGeom>
        </p:spPr>
      </p:pic>
    </p:spTree>
    <p:extLst>
      <p:ext uri="{BB962C8B-B14F-4D97-AF65-F5344CB8AC3E}">
        <p14:creationId xmlns:p14="http://schemas.microsoft.com/office/powerpoint/2010/main" val="315636213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334566" y="900889"/>
            <a:ext cx="11526508" cy="3357601"/>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8" name="内容占位符 1"/>
              <p:cNvSpPr>
                <a:spLocks noGrp="1"/>
              </p:cNvSpPr>
              <p:nvPr>
                <p:ph idx="1"/>
              </p:nvPr>
            </p:nvSpPr>
            <p:spPr>
              <a:xfrm>
                <a:off x="360854" y="692696"/>
                <a:ext cx="11485848" cy="3397597"/>
              </a:xfrm>
            </p:spPr>
            <p:txBody>
              <a:bodyPr/>
              <a:lstStyle/>
              <a:p>
                <a:pPr hangingPunct="0">
                  <a:spcAft>
                    <a:spcPts val="0"/>
                  </a:spcAft>
                </a:pPr>
                <a:r>
                  <a:rPr lang="en-US" altLang="zh-CN" b="1" dirty="0">
                    <a:solidFill>
                      <a:srgbClr val="F08100"/>
                    </a:solidFill>
                    <a:latin typeface="Cambria Math" panose="02040503050406030204" pitchFamily="18" charset="0"/>
                    <a:ea typeface="MS Mincho"/>
                    <a:cs typeface="Cambria Math" panose="02040503050406030204" pitchFamily="18" charset="0"/>
                  </a:rPr>
                  <a:t>❷</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𝐇𝐨𝐰𝐞𝐯𝐞𝐫</m:t>
                        </m:r>
                      </m:e>
                      <m:li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lim>
                    </m:limLow>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𝐧𝐨</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𝐦𝐚𝐭𝐭𝐞𝐫</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𝐡𝐨𝐰</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𝐝𝐢𝐟𝐟𝐞𝐫𝐞𝐧𝐭𝐭𝐡𝐞𝐲</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𝐦𝐚𝐲</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𝐬𝐞𝐞𝐦</m:t>
                            </m:r>
                            <m:r>
                              <m:rPr>
                                <m:nor/>
                              </m:rPr>
                              <a:rPr lang="zh-CN"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m:t>
                            </m:r>
                          </m:e>
                        </m:bar>
                      </m:e>
                      <m:lim>
                        <m:r>
                          <m:rPr>
                            <m:nor/>
                          </m:rPr>
                          <a:rPr lang="zh-CN"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让步状语从句</m:t>
                        </m:r>
                      </m:lim>
                    </m:limLow>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
                      <a:rPr lang="zh-CN" altLang="zh-CN" b="1">
                        <a:solidFill>
                          <a:srgbClr val="E76100"/>
                        </a:solidFill>
                        <a:latin typeface="Cambria Math" panose="02040503050406030204" pitchFamily="18" charset="0"/>
                        <a:ea typeface="Cambria Math" panose="02040503050406030204" pitchFamily="18" charset="0"/>
                        <a:cs typeface="Times New Roman" panose="02020603050405020304" pitchFamily="18" charset="0"/>
                      </a:rPr>
                      <m:t> </m:t>
                    </m:r>
                    <m:limLow>
                      <m:limLowPr>
                        <m:ctrlPr>
                          <a:rPr lang="zh-CN" altLang="zh-CN" b="1" i="1">
                            <a:solidFill>
                              <a:srgbClr val="E76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E761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E76100"/>
                                </a:solidFill>
                                <a:uFill>
                                  <a:solidFill>
                                    <a:srgbClr val="F36821"/>
                                  </a:solidFill>
                                </a:uFill>
                                <a:latin typeface="Cambria Math" panose="02040503050406030204" pitchFamily="18" charset="0"/>
                                <a:ea typeface="宋体" panose="02010600030101010101" pitchFamily="2" charset="-122"/>
                                <a:cs typeface="Times New Roman" panose="02020603050405020304" pitchFamily="18" charset="0"/>
                              </a:rPr>
                              <m:t>𝐭𝐡𝐞</m:t>
                            </m:r>
                            <m:r>
                              <a:rPr lang="en-US" altLang="zh-CN" b="1">
                                <a:solidFill>
                                  <a:srgbClr val="E76100"/>
                                </a:solidFill>
                                <a:uFill>
                                  <a:solidFill>
                                    <a:srgbClr val="F36821"/>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a:solidFill>
                                  <a:srgbClr val="E76100"/>
                                </a:solidFill>
                                <a:uFill>
                                  <a:solidFill>
                                    <a:srgbClr val="F36821"/>
                                  </a:solidFill>
                                </a:uFill>
                                <a:latin typeface="Cambria Math" panose="02040503050406030204" pitchFamily="18" charset="0"/>
                                <a:ea typeface="宋体" panose="02010600030101010101" pitchFamily="2" charset="-122"/>
                                <a:cs typeface="Times New Roman" panose="02020603050405020304" pitchFamily="18" charset="0"/>
                              </a:rPr>
                              <m:t>𝐬𝐩𝐢𝐫𝐢𝐭</m:t>
                            </m:r>
                            <m:r>
                              <a:rPr lang="en-US" altLang="zh-CN" b="1">
                                <a:solidFill>
                                  <a:srgbClr val="E76100"/>
                                </a:solidFill>
                                <a:uFill>
                                  <a:solidFill>
                                    <a:srgbClr val="F36821"/>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a:solidFill>
                                  <a:srgbClr val="E76100"/>
                                </a:solidFill>
                                <a:uFill>
                                  <a:solidFill>
                                    <a:srgbClr val="F36821"/>
                                  </a:solidFill>
                                </a:uFill>
                                <a:latin typeface="Cambria Math" panose="02040503050406030204" pitchFamily="18" charset="0"/>
                                <a:ea typeface="宋体" panose="02010600030101010101" pitchFamily="2" charset="-122"/>
                                <a:cs typeface="Times New Roman" panose="02020603050405020304" pitchFamily="18" charset="0"/>
                              </a:rPr>
                              <m:t>𝐨𝐟</m:t>
                            </m:r>
                            <m:r>
                              <a:rPr lang="en-US" altLang="zh-CN" b="1">
                                <a:solidFill>
                                  <a:srgbClr val="E76100"/>
                                </a:solidFill>
                                <a:uFill>
                                  <a:solidFill>
                                    <a:srgbClr val="F36821"/>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a:solidFill>
                                  <a:srgbClr val="E76100"/>
                                </a:solidFill>
                                <a:uFill>
                                  <a:solidFill>
                                    <a:srgbClr val="F36821"/>
                                  </a:solidFill>
                                </a:uFill>
                                <a:latin typeface="Cambria Math" panose="02040503050406030204" pitchFamily="18" charset="0"/>
                                <a:ea typeface="宋体" panose="02010600030101010101" pitchFamily="2" charset="-122"/>
                                <a:cs typeface="Times New Roman" panose="02020603050405020304" pitchFamily="18" charset="0"/>
                              </a:rPr>
                              <m:t>𝐬𝐡𝐚𝐫𝐢𝐧𝐠</m:t>
                            </m:r>
                            <m:r>
                              <a:rPr lang="en-US" altLang="zh-CN" b="1">
                                <a:solidFill>
                                  <a:srgbClr val="E76100"/>
                                </a:solidFill>
                                <a:uFill>
                                  <a:solidFill>
                                    <a:srgbClr val="F36821"/>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a:solidFill>
                                  <a:srgbClr val="E76100"/>
                                </a:solidFill>
                                <a:uFill>
                                  <a:solidFill>
                                    <a:srgbClr val="F36821"/>
                                  </a:solidFill>
                                </a:uFill>
                                <a:latin typeface="Cambria Math" panose="02040503050406030204" pitchFamily="18" charset="0"/>
                                <a:ea typeface="宋体" panose="02010600030101010101" pitchFamily="2" charset="-122"/>
                                <a:cs typeface="Times New Roman" panose="02020603050405020304" pitchFamily="18" charset="0"/>
                              </a:rPr>
                              <m:t>𝐣𝐨𝐲</m:t>
                            </m:r>
                            <m:r>
                              <a:rPr lang="zh-CN" altLang="zh-CN" b="1">
                                <a:solidFill>
                                  <a:srgbClr val="E76100"/>
                                </a:solidFill>
                                <a:uFill>
                                  <a:solidFill>
                                    <a:srgbClr val="F36821"/>
                                  </a:solidFill>
                                </a:u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E76100"/>
                                </a:solidFill>
                                <a:latin typeface="Cambria Math" panose="02040503050406030204" pitchFamily="18" charset="0"/>
                                <a:ea typeface="宋体" panose="02010600030101010101" pitchFamily="2" charset="-122"/>
                                <a:cs typeface="Times New Roman" panose="02020603050405020304" pitchFamily="18" charset="0"/>
                              </a:rPr>
                              <m:t>𝐠𝐫𝐚𝐭𝐢𝐭𝐮𝐝𝐞</m:t>
                            </m:r>
                            <m:r>
                              <m:rPr>
                                <m:nor/>
                              </m:rPr>
                              <a:rPr lang="en-US" altLang="zh-CN" b="1">
                                <a:solidFill>
                                  <a:srgbClr val="E761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E76100"/>
                                </a:solidFill>
                                <a:latin typeface="Cambria Math" panose="02040503050406030204" pitchFamily="18" charset="0"/>
                                <a:ea typeface="宋体" panose="02010600030101010101" pitchFamily="2" charset="-122"/>
                                <a:cs typeface="Times New Roman" panose="02020603050405020304" pitchFamily="18" charset="0"/>
                              </a:rPr>
                              <m:t>𝐥𝐨𝐯𝐞</m:t>
                            </m:r>
                            <m:r>
                              <m:rPr>
                                <m:nor/>
                              </m:rPr>
                              <a:rPr lang="en-US" altLang="zh-CN" b="1">
                                <a:solidFill>
                                  <a:srgbClr val="E761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E76100"/>
                                </a:solidFill>
                                <a:latin typeface="Cambria Math" panose="02040503050406030204" pitchFamily="18" charset="0"/>
                                <a:ea typeface="宋体" panose="02010600030101010101" pitchFamily="2" charset="-122"/>
                                <a:cs typeface="Times New Roman" panose="02020603050405020304" pitchFamily="18" charset="0"/>
                              </a:rPr>
                              <m:t>𝐨𝐫</m:t>
                            </m:r>
                            <m:r>
                              <m:rPr>
                                <m:nor/>
                              </m:rPr>
                              <a:rPr lang="en-US" altLang="zh-CN" b="1">
                                <a:solidFill>
                                  <a:srgbClr val="E761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E76100"/>
                                </a:solidFill>
                                <a:latin typeface="Cambria Math" panose="02040503050406030204" pitchFamily="18" charset="0"/>
                                <a:ea typeface="宋体" panose="02010600030101010101" pitchFamily="2" charset="-122"/>
                                <a:cs typeface="Times New Roman" panose="02020603050405020304" pitchFamily="18" charset="0"/>
                              </a:rPr>
                              <m:t>𝐩𝐞𝐚𝐜𝐞</m:t>
                            </m:r>
                            <m:r>
                              <m:rPr>
                                <m:nor/>
                              </m:rPr>
                              <a:rPr lang="en-US" altLang="zh-CN" b="1">
                                <a:solidFill>
                                  <a:srgbClr val="E761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E76100"/>
                                </a:solidFill>
                                <a:latin typeface="Cambria Math" panose="02040503050406030204" pitchFamily="18" charset="0"/>
                                <a:ea typeface="宋体" panose="02010600030101010101" pitchFamily="2" charset="-122"/>
                                <a:cs typeface="Times New Roman" panose="02020603050405020304" pitchFamily="18" charset="0"/>
                              </a:rPr>
                              <m:t>𝐢𝐬</m:t>
                            </m:r>
                            <m:r>
                              <m:rPr>
                                <m:nor/>
                              </m:rPr>
                              <a:rPr lang="en-US" altLang="zh-CN" b="1">
                                <a:solidFill>
                                  <a:srgbClr val="E761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E76100"/>
                                </a:solidFill>
                                <a:latin typeface="Cambria Math" panose="02040503050406030204" pitchFamily="18" charset="0"/>
                                <a:ea typeface="宋体" panose="02010600030101010101" pitchFamily="2" charset="-122"/>
                                <a:cs typeface="Times New Roman" panose="02020603050405020304" pitchFamily="18" charset="0"/>
                              </a:rPr>
                              <m:t>𝐜𝐨𝐦𝐦𝐨𝐧</m:t>
                            </m:r>
                            <m:r>
                              <m:rPr>
                                <m:nor/>
                              </m:rPr>
                              <a:rPr lang="en-US" altLang="zh-CN" b="1">
                                <a:solidFill>
                                  <a:srgbClr val="E761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E76100"/>
                                </a:solidFill>
                                <a:latin typeface="Cambria Math" panose="02040503050406030204" pitchFamily="18" charset="0"/>
                                <a:ea typeface="宋体" panose="02010600030101010101" pitchFamily="2" charset="-122"/>
                                <a:cs typeface="Times New Roman" panose="02020603050405020304" pitchFamily="18" charset="0"/>
                              </a:rPr>
                              <m:t>𝐢𝐧</m:t>
                            </m:r>
                            <m:r>
                              <m:rPr>
                                <m:nor/>
                              </m:rPr>
                              <a:rPr lang="en-US" altLang="zh-CN" b="1">
                                <a:solidFill>
                                  <a:srgbClr val="E761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E76100"/>
                                </a:solidFill>
                                <a:latin typeface="Cambria Math" panose="02040503050406030204" pitchFamily="18" charset="0"/>
                                <a:ea typeface="宋体" panose="02010600030101010101" pitchFamily="2" charset="-122"/>
                                <a:cs typeface="Times New Roman" panose="02020603050405020304" pitchFamily="18" charset="0"/>
                              </a:rPr>
                              <m:t>𝐚𝐥𝐥</m:t>
                            </m:r>
                            <m:r>
                              <m:rPr>
                                <m:nor/>
                              </m:rPr>
                              <a:rPr lang="en-US" altLang="zh-CN" b="1">
                                <a:solidFill>
                                  <a:srgbClr val="E761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E76100"/>
                                </a:solidFill>
                                <a:latin typeface="Cambria Math" panose="02040503050406030204" pitchFamily="18" charset="0"/>
                                <a:ea typeface="宋体" panose="02010600030101010101" pitchFamily="2" charset="-122"/>
                                <a:cs typeface="Times New Roman" panose="02020603050405020304" pitchFamily="18" charset="0"/>
                              </a:rPr>
                              <m:t>𝐟𝐞𝐬𝐭𝐢𝐯𝐚𝐥𝐬</m:t>
                            </m:r>
                          </m:e>
                        </m:bar>
                      </m:e>
                      <m:lim>
                        <m:r>
                          <m:rPr>
                            <m:nor/>
                          </m:rPr>
                          <a:rPr lang="zh-CN" altLang="zh-CN" b="1">
                            <a:solidFill>
                              <a:srgbClr val="E76100"/>
                            </a:solidFill>
                            <a:latin typeface="Times New Roman" panose="02020603050405020304" pitchFamily="18" charset="0"/>
                            <a:ea typeface="宋体" panose="02010600030101010101" pitchFamily="2" charset="-122"/>
                            <a:cs typeface="Times New Roman" panose="02020603050405020304" pitchFamily="18" charset="0"/>
                          </a:rPr>
                          <m:t>主句</m:t>
                        </m:r>
                      </m:lim>
                    </m:limLow>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在世界各地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无论它们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看起来是多么的不同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在节日期间分享喜悦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爱或和平的精神是一致的。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1"/>
              <p:cNvSpPr>
                <a:spLocks noGrp="1" noRot="1" noChangeAspect="1" noMove="1" noResize="1" noEditPoints="1" noAdjustHandles="1" noChangeArrowheads="1" noChangeShapeType="1" noTextEdit="1"/>
              </p:cNvSpPr>
              <p:nvPr>
                <p:ph idx="1"/>
              </p:nvPr>
            </p:nvSpPr>
            <p:spPr>
              <a:xfrm>
                <a:off x="360854" y="692696"/>
                <a:ext cx="11485848" cy="3397597"/>
              </a:xfrm>
              <a:blipFill>
                <a:blip r:embed="rId2"/>
                <a:stretch>
                  <a:fillRect l="-796" r="-849" b="-269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84573237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562228"/>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matter how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不管多么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；无论多么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，引导让步状语从句，相当于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后接形容词或副词的原级，即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＋主语＋谓语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特殊疑问词＋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这类词有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whomever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，它们引导让步状语从句时，通常可以转换为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matter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＋特殊疑问词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Whenever/No matter when you need help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hope you can get in touch with me.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无论你何时需要帮助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我希望你可以联系我。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Whatever and whichever you like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a theme park for you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不管你喜欢什么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无论你喜欢哪一种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都有一个适合你的主题公园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8918;FounderCES"/>
          <p:cNvPicPr/>
          <p:nvPr/>
        </p:nvPicPr>
        <p:blipFill>
          <a:blip r:embed="rId2"/>
          <a:stretch>
            <a:fillRect/>
          </a:stretch>
        </p:blipFill>
        <p:spPr>
          <a:xfrm>
            <a:off x="428823" y="958540"/>
            <a:ext cx="1008539" cy="342130"/>
          </a:xfrm>
          <a:prstGeom prst="rect">
            <a:avLst/>
          </a:prstGeom>
        </p:spPr>
      </p:pic>
    </p:spTree>
    <p:extLst>
      <p:ext uri="{BB962C8B-B14F-4D97-AF65-F5344CB8AC3E}">
        <p14:creationId xmlns:p14="http://schemas.microsoft.com/office/powerpoint/2010/main" val="153324522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80044"/>
          </a:xfrm>
        </p:spPr>
        <p:txBody>
          <a:bodyPr/>
          <a:lstStyle/>
          <a:p>
            <a:pPr hangingPunct="0">
              <a:lnSpc>
                <a:spcPct val="14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等也可引导让步状语从句，相当于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matter when/where/how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whomever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等既可引导让步状语从句，也可引导名词性从句。在引导让步状语从句时，相当于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matter what/who/which/whom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，两者可互换使用，但在引导名词性从句时，只能用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whomever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many as five courses are provided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you are free to choose whichever suits you best.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宾语从句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学校提供多达五门课程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你可以自由选择最适合你的课程。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matter how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hard you try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difficult to lose weight without cutting down the amount you eat.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让步状语从句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无论你怎么努力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不减少食量就很难减肥。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4.EPS" descr="id:2147488806;FounderCES"/>
          <p:cNvPicPr/>
          <p:nvPr/>
        </p:nvPicPr>
        <p:blipFill>
          <a:blip r:embed="rId2"/>
          <a:stretch>
            <a:fillRect/>
          </a:stretch>
        </p:blipFill>
        <p:spPr>
          <a:xfrm>
            <a:off x="420270" y="937012"/>
            <a:ext cx="1008383" cy="342077"/>
          </a:xfrm>
          <a:prstGeom prst="rect">
            <a:avLst/>
          </a:prstGeom>
        </p:spPr>
      </p:pic>
    </p:spTree>
    <p:extLst>
      <p:ext uri="{BB962C8B-B14F-4D97-AF65-F5344CB8AC3E}">
        <p14:creationId xmlns:p14="http://schemas.microsoft.com/office/powerpoint/2010/main" val="36234529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334566" y="1020958"/>
            <a:ext cx="11526507" cy="2710828"/>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8" name="内容占位符 1"/>
              <p:cNvSpPr>
                <a:spLocks noGrp="1"/>
              </p:cNvSpPr>
              <p:nvPr>
                <p:ph idx="1"/>
              </p:nvPr>
            </p:nvSpPr>
            <p:spPr>
              <a:xfrm>
                <a:off x="360854" y="836712"/>
                <a:ext cx="11485848" cy="2846100"/>
              </a:xfrm>
            </p:spPr>
            <p:txBody>
              <a:bodyPr/>
              <a:lstStyle/>
              <a:p>
                <a:pPr hangingPunct="0">
                  <a:spcAft>
                    <a:spcPts val="0"/>
                  </a:spcAft>
                </a:pPr>
                <a:r>
                  <a:rPr lang="en-US" altLang="zh-CN" b="1" dirty="0">
                    <a:solidFill>
                      <a:srgbClr val="F08100"/>
                    </a:solidFill>
                    <a:latin typeface="Cambria Math" panose="02040503050406030204" pitchFamily="18" charset="0"/>
                    <a:ea typeface="MS Mincho"/>
                    <a:cs typeface="Cambria Math" panose="02040503050406030204" pitchFamily="18" charset="0"/>
                  </a:rPr>
                  <a:t>❸</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𝐅𝐞𝐬𝐭𝐢𝐯𝐚𝐥𝐬</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𝐚𝐫𝐞</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𝐛𝐞𝐜𝐨𝐦𝐢𝐧𝐠</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𝐦𝐨𝐫𝐞</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𝐚𝐧𝐝</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𝐦𝐨𝐫𝐞</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𝐜𝐨𝐦𝐦𝐞𝐫𝐜𝐢𝐚𝐥</m:t>
                            </m:r>
                          </m:e>
                        </m:bar>
                      </m:e>
                      <m:lim>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主句</m:t>
                        </m:r>
                      </m:lim>
                    </m:limLow>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𝐰𝐢𝐭𝐡𝐛𝐮𝐬𝐢𝐧𝐞𝐬𝐬𝐞𝐬</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𝐭𝐚𝐤𝐢𝐧𝐠</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𝐚𝐝𝐯𝐚𝐧𝐭𝐚𝐠𝐞</m:t>
                            </m:r>
                            <m:r>
                              <a:rPr lang="en-US" altLang="zh-CN" b="1">
                                <a:solidFill>
                                  <a:srgbClr val="00BAF1"/>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BAF1"/>
                                </a:solidFill>
                                <a:uFill>
                                  <a:solidFill>
                                    <a:srgbClr val="33FFFF"/>
                                  </a:solidFill>
                                </a:uFill>
                                <a:latin typeface="Cambria Math" panose="02040503050406030204" pitchFamily="18" charset="0"/>
                                <a:ea typeface="宋体" panose="02010600030101010101" pitchFamily="2" charset="-122"/>
                                <a:cs typeface="Times New Roman" panose="02020603050405020304" pitchFamily="18" charset="0"/>
                              </a:rPr>
                              <m:t>𝐨𝐟</m:t>
                            </m:r>
                            <m:r>
                              <a:rPr lang="en-US" altLang="zh-CN" b="1">
                                <a:solidFill>
                                  <a:srgbClr val="00BAF1"/>
                                </a:solidFill>
                                <a:uFill>
                                  <a:solidFill>
                                    <a:srgbClr val="33FFFF"/>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a:solidFill>
                                  <a:srgbClr val="00BAF1"/>
                                </a:solidFill>
                                <a:uFill>
                                  <a:solidFill>
                                    <a:srgbClr val="33FFFF"/>
                                  </a:solidFill>
                                </a:uFill>
                                <a:latin typeface="Cambria Math" panose="02040503050406030204" pitchFamily="18" charset="0"/>
                                <a:ea typeface="宋体" panose="02010600030101010101" pitchFamily="2" charset="-122"/>
                                <a:cs typeface="Times New Roman" panose="02020603050405020304" pitchFamily="18" charset="0"/>
                              </a:rPr>
                              <m:t>𝐭𝐡𝐞</m:t>
                            </m:r>
                            <m:r>
                              <a:rPr lang="en-US" altLang="zh-CN" b="1">
                                <a:solidFill>
                                  <a:srgbClr val="00BAF1"/>
                                </a:solidFill>
                                <a:uFill>
                                  <a:solidFill>
                                    <a:srgbClr val="33FFFF"/>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a:solidFill>
                                  <a:srgbClr val="00BAF1"/>
                                </a:solidFill>
                                <a:uFill>
                                  <a:solidFill>
                                    <a:srgbClr val="33FFFF"/>
                                  </a:solidFill>
                                </a:uFill>
                                <a:latin typeface="Cambria Math" panose="02040503050406030204" pitchFamily="18" charset="0"/>
                                <a:ea typeface="宋体" panose="02010600030101010101" pitchFamily="2" charset="-122"/>
                                <a:cs typeface="Times New Roman" panose="02020603050405020304" pitchFamily="18" charset="0"/>
                              </a:rPr>
                              <m:t>𝐜𝐞𝐥𝐞𝐛𝐫𝐚𝐭𝐢𝐨𝐧𝐬</m:t>
                            </m:r>
                            <m:r>
                              <a:rPr lang="en-US" altLang="zh-CN" b="1">
                                <a:solidFill>
                                  <a:srgbClr val="00BAF1"/>
                                </a:solidFill>
                                <a:latin typeface="Cambria Math" panose="02040503050406030204" pitchFamily="18" charset="0"/>
                                <a:ea typeface="宋体" panose="02010600030101010101" pitchFamily="2" charset="-122"/>
                                <a:cs typeface="Times New Roman" panose="02020603050405020304" pitchFamily="18" charset="0"/>
                              </a:rPr>
                              <m:t> </m:t>
                            </m:r>
                          </m:e>
                        </m:bar>
                      </m:e>
                      <m:lim>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𝐰𝐢𝐭𝐡</m:t>
                        </m:r>
                        <m:r>
                          <m:rPr>
                            <m:nor/>
                          </m:rPr>
                          <a:rPr lang="zh-CN"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复合结构作状语</m:t>
                        </m:r>
                      </m:lim>
                    </m:limLow>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由于商家利用庆祝活动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进行营销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节日变得越来越商业化。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1"/>
              <p:cNvSpPr>
                <a:spLocks noGrp="1" noRot="1" noChangeAspect="1" noMove="1" noResize="1" noEditPoints="1" noAdjustHandles="1" noChangeArrowheads="1" noChangeShapeType="1" noTextEdit="1"/>
              </p:cNvSpPr>
              <p:nvPr>
                <p:ph idx="1"/>
              </p:nvPr>
            </p:nvSpPr>
            <p:spPr>
              <a:xfrm>
                <a:off x="360854" y="836712"/>
                <a:ext cx="11485848" cy="2846100"/>
              </a:xfrm>
              <a:blipFill>
                <a:blip r:embed="rId2"/>
                <a:stretch>
                  <a:fillRect l="-796" b="-3212"/>
                </a:stretch>
              </a:blipFill>
            </p:spPr>
            <p:txBody>
              <a:bodyPr/>
              <a:lstStyle/>
              <a:p>
                <a:r>
                  <a:rPr lang="zh-CN" altLang="en-US">
                    <a:noFill/>
                  </a:rPr>
                  <a:t> </a:t>
                </a:r>
              </a:p>
            </p:txBody>
          </p:sp>
        </mc:Fallback>
      </mc:AlternateContent>
      <p:sp>
        <p:nvSpPr>
          <p:cNvPr id="4" name="内容占位符 1"/>
          <p:cNvSpPr txBox="1">
            <a:spLocks/>
          </p:cNvSpPr>
          <p:nvPr/>
        </p:nvSpPr>
        <p:spPr bwMode="auto">
          <a:xfrm>
            <a:off x="360854" y="3789040"/>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句中的</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businesses taking advantage of the celebrations”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的复合结构，在句中作状语，起补充说明的作用。例如：</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the exam coming near</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little brother felt very nervous.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随着考试的临近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我的小弟弟感到十分紧张。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8918;FounderCES"/>
          <p:cNvPicPr/>
          <p:nvPr/>
        </p:nvPicPr>
        <p:blipFill>
          <a:blip r:embed="rId2"/>
          <a:stretch>
            <a:fillRect/>
          </a:stretch>
        </p:blipFill>
        <p:spPr>
          <a:xfrm>
            <a:off x="472365" y="3949209"/>
            <a:ext cx="1008539" cy="342130"/>
          </a:xfrm>
          <a:prstGeom prst="rect">
            <a:avLst/>
          </a:prstGeom>
        </p:spPr>
      </p:pic>
    </p:spTree>
    <p:extLst>
      <p:ext uri="{BB962C8B-B14F-4D97-AF65-F5344CB8AC3E}">
        <p14:creationId xmlns:p14="http://schemas.microsoft.com/office/powerpoint/2010/main" val="280935734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＋复合结构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又称为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，在句中表状态或说明背景情况，常作伴随、方式、原因、条件等状语。具体结构如下：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表示将来的动作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表示主动或进行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表示被动或完成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＋宾语＋介词短语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so many people to help him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is sure to succeed.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有如此多的人帮助他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他肯定会取得成功。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came in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his wife supporting him.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他进来了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被他妻子搀扶着</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4.EPS" descr="id:2147488806;FounderCES"/>
          <p:cNvPicPr/>
          <p:nvPr/>
        </p:nvPicPr>
        <p:blipFill>
          <a:blip r:embed="rId2"/>
          <a:stretch>
            <a:fillRect/>
          </a:stretch>
        </p:blipFill>
        <p:spPr>
          <a:xfrm>
            <a:off x="463812" y="925698"/>
            <a:ext cx="1008383" cy="342077"/>
          </a:xfrm>
          <a:prstGeom prst="rect">
            <a:avLst/>
          </a:prstGeom>
        </p:spPr>
      </p:pic>
    </p:spTree>
    <p:extLst>
      <p:ext uri="{BB962C8B-B14F-4D97-AF65-F5344CB8AC3E}">
        <p14:creationId xmlns:p14="http://schemas.microsoft.com/office/powerpoint/2010/main" val="379721899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lvl="0"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the morning he worked with the door locked.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整个上午他都锁着门在房里工作。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all the night school courses available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no excuse for not getting some sort of training.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在夜校有那么多课程可供选择的条件下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就没有理由不去接受</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一些</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lvl="0"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培训</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Joanne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stood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window.</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乔安妮站着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同时双手放在水槽上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眼睛盯着窗外。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1729766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334567" y="908720"/>
            <a:ext cx="11517800" cy="2975303"/>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8" name="内容占位符 1"/>
              <p:cNvSpPr>
                <a:spLocks noGrp="1"/>
              </p:cNvSpPr>
              <p:nvPr>
                <p:ph idx="1"/>
              </p:nvPr>
            </p:nvSpPr>
            <p:spPr>
              <a:xfrm>
                <a:off x="360854" y="1060499"/>
                <a:ext cx="11485848" cy="2746842"/>
              </a:xfrm>
            </p:spPr>
            <p:txBody>
              <a:bodyPr/>
              <a:lstStyle/>
              <a:p>
                <a:pPr hangingPunct="0">
                  <a:spcAft>
                    <a:spcPts val="0"/>
                  </a:spcAft>
                </a:pPr>
                <a:r>
                  <a:rPr lang="en-US" altLang="zh-CN" b="1" dirty="0">
                    <a:solidFill>
                      <a:srgbClr val="F08100"/>
                    </a:solidFill>
                    <a:latin typeface="Cambria Math" panose="02040503050406030204" pitchFamily="18" charset="0"/>
                    <a:ea typeface="MS Mincho"/>
                    <a:cs typeface="Cambria Math" panose="02040503050406030204" pitchFamily="18" charset="0"/>
                  </a:rPr>
                  <a:t>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Online shopping websites and social media apps have made </a:t>
                </a:r>
                <a14:m>
                  <m:oMath xmlns:m="http://schemas.openxmlformats.org/officeDocument/2006/math">
                    <m:limLow>
                      <m:limLowPr>
                        <m:ctrlPr>
                          <a:rPr lang="zh-CN" altLang="zh-CN" b="1" i="1">
                            <a:solidFill>
                              <a:srgbClr val="F3682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F3682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F36821"/>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𝐢𝐭</m:t>
                            </m:r>
                            <m:r>
                              <a:rPr lang="en-US" altLang="zh-CN" b="1">
                                <a:solidFill>
                                  <a:srgbClr val="F36821"/>
                                </a:solidFill>
                                <a:latin typeface="Cambria Math" panose="02040503050406030204" pitchFamily="18" charset="0"/>
                                <a:ea typeface="宋体" panose="02010600030101010101" pitchFamily="2" charset="-122"/>
                                <a:cs typeface="Times New Roman" panose="02020603050405020304" pitchFamily="18" charset="0"/>
                              </a:rPr>
                              <m:t>     </m:t>
                            </m:r>
                          </m:e>
                        </m:bar>
                      </m:e>
                      <m:lim>
                        <m:r>
                          <m:rPr>
                            <m:nor/>
                          </m:rPr>
                          <a:rPr lang="zh-CN" altLang="zh-CN" b="1">
                            <a:solidFill>
                              <a:srgbClr val="F36821"/>
                            </a:solidFill>
                            <a:latin typeface="Times New Roman" panose="02020603050405020304" pitchFamily="18" charset="0"/>
                            <a:ea typeface="宋体" panose="02010600030101010101" pitchFamily="2" charset="-122"/>
                            <a:cs typeface="Times New Roman" panose="02020603050405020304" pitchFamily="18" charset="0"/>
                          </a:rPr>
                          <m:t>形式宾语</m:t>
                        </m:r>
                      </m:lim>
                    </m:limLow>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easier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public</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𝐭𝐨</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𝐬𝐩𝐞𝐧𝐝</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𝐦𝐨𝐫𝐞</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𝐨𝐧</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𝐠𝐢𝐟𝐭𝐬</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𝐟𝐨𝐫𝐭𝐡𝐞𝐢𝐫</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𝐥𝐨𝐯𝐞𝐝</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𝐨𝐧𝐞𝐬</m:t>
                            </m:r>
                          </m:e>
                        </m:bar>
                      </m:e>
                      <m:lim>
                        <m:r>
                          <m:rPr>
                            <m:nor/>
                          </m:rPr>
                          <a:rPr lang="zh-CN"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真正的宾语</m:t>
                        </m:r>
                      </m:lim>
                    </m:limLow>
                  </m:oMath>
                </a14:m>
                <a:r>
                  <a:rPr lang="en-US" altLang="zh-CN" b="1" dirty="0">
                    <a:solidFill>
                      <a:srgbClr val="006FC1"/>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购物网站和社交媒体应用程序极大地方便了人们为所爱的人花更多钱购买礼物。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1"/>
              <p:cNvSpPr>
                <a:spLocks noGrp="1" noRot="1" noChangeAspect="1" noMove="1" noResize="1" noEditPoints="1" noAdjustHandles="1" noChangeArrowheads="1" noChangeShapeType="1" noTextEdit="1"/>
              </p:cNvSpPr>
              <p:nvPr>
                <p:ph idx="1"/>
              </p:nvPr>
            </p:nvSpPr>
            <p:spPr>
              <a:xfrm>
                <a:off x="360854" y="1060499"/>
                <a:ext cx="11485848" cy="2746842"/>
              </a:xfrm>
              <a:blipFill>
                <a:blip r:embed="rId2"/>
                <a:stretch>
                  <a:fillRect l="-796" r="-849" b="-332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36212955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 it much easier for the public to spend more on gifts for their loved ones”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为形式宾语，其真正的宾语是后面的动词不定式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spend more on gifts for their loved ones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。句中包含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it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结构，其中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作形式宾语，而真正的宾语是后面的动词不定式。例如：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makes it necessary for the Earth to support more people than ever before.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这使得地球需要养活比以往任何时候都多的人。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8918;FounderCES"/>
          <p:cNvPicPr/>
          <p:nvPr/>
        </p:nvPicPr>
        <p:blipFill>
          <a:blip r:embed="rId2"/>
          <a:stretch>
            <a:fillRect/>
          </a:stretch>
        </p:blipFill>
        <p:spPr>
          <a:xfrm>
            <a:off x="446239" y="923707"/>
            <a:ext cx="1008539" cy="342130"/>
          </a:xfrm>
          <a:prstGeom prst="rect">
            <a:avLst/>
          </a:prstGeom>
        </p:spPr>
      </p:pic>
    </p:spTree>
    <p:extLst>
      <p:ext uri="{BB962C8B-B14F-4D97-AF65-F5344CB8AC3E}">
        <p14:creationId xmlns:p14="http://schemas.microsoft.com/office/powerpoint/2010/main" val="37047623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range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一系列</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范围</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界限 </a:t>
            </a:r>
            <a:endParaRPr lang="zh-CN" altLang="zh-CN" sz="1050" dirty="0">
              <a:solidFill>
                <a:srgbClr val="223F99"/>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包括</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楷体" panose="02010609060101010101" pitchFamily="49" charset="-122"/>
                <a:cs typeface="Times New Roman" panose="02020603050405020304" pitchFamily="18" charset="0"/>
              </a:rPr>
              <a:t>在一定范围内</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变化</a:t>
            </a:r>
            <a:endParaRPr lang="zh-CN" altLang="zh-CN" sz="1050" dirty="0">
              <a:solidFill>
                <a:srgbClr val="223F99"/>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7" y="2261699"/>
            <a:ext cx="11509090" cy="1927124"/>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txBox="1">
            <a:spLocks/>
          </p:cNvSpPr>
          <p:nvPr/>
        </p:nvSpPr>
        <p:spPr bwMode="auto">
          <a:xfrm>
            <a:off x="360854" y="24648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wide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range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origins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seasons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religions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famous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figures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events.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节日的由来五花八门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比如时节</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宗教</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著名人物及重要事件。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教材原句S.EPS" descr="id:2147488596;FounderCES"/>
          <p:cNvPicPr/>
          <p:nvPr/>
        </p:nvPicPr>
        <p:blipFill>
          <a:blip r:embed="rId2"/>
          <a:stretch>
            <a:fillRect/>
          </a:stretch>
        </p:blipFill>
        <p:spPr>
          <a:xfrm>
            <a:off x="3386692" y="2000678"/>
            <a:ext cx="8469154" cy="503172"/>
          </a:xfrm>
          <a:prstGeom prst="rect">
            <a:avLst/>
          </a:prstGeom>
        </p:spPr>
      </p:pic>
      <p:sp>
        <p:nvSpPr>
          <p:cNvPr id="6" name="内容占位符 1"/>
          <p:cNvSpPr txBox="1">
            <a:spLocks/>
          </p:cNvSpPr>
          <p:nvPr/>
        </p:nvSpPr>
        <p:spPr bwMode="auto">
          <a:xfrm>
            <a:off x="360854" y="419302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sister has a wide range of interests.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我妹妹有广泛的兴趣爱好。</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price of the house is so high that it is well beyond our range.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这栋房子的价格太高了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远远超出了我们能承受的范围。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6091044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lgn="ctr"/>
            <a:r>
              <a:rPr lang="en-US" altLang="zh-CN" b="1" dirty="0">
                <a:solidFill>
                  <a:srgbClr val="000000"/>
                </a:solidFill>
                <a:latin typeface="Times New Roman" panose="02020603050405020304" pitchFamily="18" charset="0"/>
                <a:ea typeface="宋体" panose="02010600030101010101" pitchFamily="2" charset="-122"/>
              </a:rPr>
              <a:t>Part</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rPr>
              <a:t>Discovering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Useful</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Structures</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&amp;</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Listening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and</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Talking</a:t>
            </a:r>
            <a:endParaRPr lang="zh-CN" altLang="en-US" dirty="0"/>
          </a:p>
        </p:txBody>
      </p:sp>
      <p:sp>
        <p:nvSpPr>
          <p:cNvPr id="3" name="内容占位符 1"/>
          <p:cNvSpPr txBox="1">
            <a:spLocks/>
          </p:cNvSpPr>
          <p:nvPr/>
        </p:nvSpPr>
        <p:spPr bwMode="auto">
          <a:xfrm>
            <a:off x="360854" y="191664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pleased</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高兴的</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满意的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单词冲关.EPS" descr="id:2147488511;FounderCES"/>
          <p:cNvPicPr/>
          <p:nvPr/>
        </p:nvPicPr>
        <p:blipFill>
          <a:blip r:embed="rId2"/>
          <a:stretch>
            <a:fillRect/>
          </a:stretch>
        </p:blipFill>
        <p:spPr>
          <a:xfrm>
            <a:off x="367956" y="1504770"/>
            <a:ext cx="1930188" cy="385473"/>
          </a:xfrm>
          <a:prstGeom prst="rect">
            <a:avLst/>
          </a:prstGeom>
        </p:spPr>
      </p:pic>
      <p:sp>
        <p:nvSpPr>
          <p:cNvPr id="5" name="圆角矩形 4"/>
          <p:cNvSpPr/>
          <p:nvPr/>
        </p:nvSpPr>
        <p:spPr bwMode="auto">
          <a:xfrm>
            <a:off x="334566" y="2885632"/>
            <a:ext cx="11509091" cy="903408"/>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教材原句S.EPS" descr="id:2147488596;FounderCES"/>
          <p:cNvPicPr/>
          <p:nvPr/>
        </p:nvPicPr>
        <p:blipFill>
          <a:blip r:embed="rId3"/>
          <a:stretch>
            <a:fillRect/>
          </a:stretch>
        </p:blipFill>
        <p:spPr>
          <a:xfrm>
            <a:off x="3386692" y="2624610"/>
            <a:ext cx="8469154" cy="503172"/>
          </a:xfrm>
          <a:prstGeom prst="rect">
            <a:avLst/>
          </a:prstGeom>
        </p:spPr>
      </p:pic>
      <p:sp>
        <p:nvSpPr>
          <p:cNvPr id="7" name="内容占位符 1"/>
          <p:cNvSpPr txBox="1">
            <a:spLocks/>
          </p:cNvSpPr>
          <p:nvPr/>
        </p:nvSpPr>
        <p:spPr bwMode="auto">
          <a:xfrm>
            <a:off x="360854" y="303741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我很开心</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385505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boss should be very pleased with you.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老板应该对你很满意。</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pleased to do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乐于做某事</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pleased at/with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感到高兴</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pleased that...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很高兴</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TS8.EPS" descr="id:2147488532;FounderCES"/>
          <p:cNvPicPr/>
          <p:nvPr/>
        </p:nvPicPr>
        <p:blipFill>
          <a:blip r:embed="rId4"/>
          <a:stretch>
            <a:fillRect/>
          </a:stretch>
        </p:blipFill>
        <p:spPr>
          <a:xfrm>
            <a:off x="437532" y="4573393"/>
            <a:ext cx="1008539" cy="342130"/>
          </a:xfrm>
          <a:prstGeom prst="rect">
            <a:avLst/>
          </a:prstGeom>
        </p:spPr>
      </p:pic>
      <p:pic>
        <p:nvPicPr>
          <p:cNvPr id="10" name="图片 9"/>
          <p:cNvPicPr>
            <a:picLocks noChangeAspect="1"/>
          </p:cNvPicPr>
          <p:nvPr/>
        </p:nvPicPr>
        <p:blipFill>
          <a:blip r:embed="rId5"/>
          <a:stretch>
            <a:fillRect/>
          </a:stretch>
        </p:blipFill>
        <p:spPr>
          <a:xfrm>
            <a:off x="334566" y="903642"/>
            <a:ext cx="1209381" cy="437126"/>
          </a:xfrm>
          <a:prstGeom prst="rect">
            <a:avLst/>
          </a:prstGeom>
        </p:spPr>
      </p:pic>
      <p:pic>
        <p:nvPicPr>
          <p:cNvPr id="11" name="图片 10"/>
          <p:cNvPicPr>
            <a:picLocks noChangeAspect="1"/>
          </p:cNvPicPr>
          <p:nvPr/>
        </p:nvPicPr>
        <p:blipFill>
          <a:blip r:embed="rId6"/>
          <a:stretch>
            <a:fillRect/>
          </a:stretch>
        </p:blipFill>
        <p:spPr>
          <a:xfrm>
            <a:off x="10623115" y="857988"/>
            <a:ext cx="1238523" cy="444411"/>
          </a:xfrm>
          <a:prstGeom prst="rect">
            <a:avLst/>
          </a:prstGeom>
        </p:spPr>
      </p:pic>
    </p:spTree>
    <p:extLst>
      <p:ext uri="{BB962C8B-B14F-4D97-AF65-F5344CB8AC3E}">
        <p14:creationId xmlns:p14="http://schemas.microsoft.com/office/powerpoint/2010/main" val="393427113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3"/>
            <a:ext cx="11535216" cy="2620293"/>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使开心；使满意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pleasing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令人高兴的；令人满意的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pleasant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令人愉快的；宜人的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pleasure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愉快，快乐；满意；欣慰；乐事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376098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Shanghai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Disney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Resort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officially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policy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provide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visitors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pleasant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experience.</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为了给游客提供更愉快的游园体验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上海迪士尼度假区已正式实施食品新规。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2184600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frank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坦率的</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直率的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169762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36608"/>
            <a:ext cx="8469154" cy="503172"/>
          </a:xfrm>
          <a:prstGeom prst="rect">
            <a:avLst/>
          </a:prstGeom>
        </p:spPr>
      </p:pic>
      <p:sp>
        <p:nvSpPr>
          <p:cNvPr id="6" name="内容占位符 1"/>
          <p:cNvSpPr txBox="1">
            <a:spLocks/>
          </p:cNvSpPr>
          <p:nvPr/>
        </p:nvSpPr>
        <p:spPr bwMode="auto">
          <a:xfrm>
            <a:off x="360854" y="1849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frank</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fireworks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throughout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night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annoying.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说实话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整晚的烟花燃放声真的有些令人烦躁。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821537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brutally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frank.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那些谈话不留情面地坦率。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frank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frankly speaking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坦率地说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be frank with you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be honest/honestly speaking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跟你老实说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坦白跟你讲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frank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prefer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former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坦白来讲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比起后者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我更</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喜欢</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前者</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frank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坦白地说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我对你的计划评价不高。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Honestly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speaking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understanding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Spring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activities.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老实说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通过这些活动你可以更好地理解春节。</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37532" y="1489260"/>
            <a:ext cx="1008539" cy="342130"/>
          </a:xfrm>
          <a:prstGeom prst="rect">
            <a:avLst/>
          </a:prstGeom>
        </p:spPr>
      </p:pic>
    </p:spTree>
    <p:extLst>
      <p:ext uri="{BB962C8B-B14F-4D97-AF65-F5344CB8AC3E}">
        <p14:creationId xmlns:p14="http://schemas.microsoft.com/office/powerpoint/2010/main" val="371339926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2509"/>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off</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爆炸</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走火</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离开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8813;FounderCES"/>
          <p:cNvPicPr/>
          <p:nvPr/>
        </p:nvPicPr>
        <p:blipFill>
          <a:blip r:embed="rId2"/>
          <a:stretch>
            <a:fillRect/>
          </a:stretch>
        </p:blipFill>
        <p:spPr>
          <a:xfrm>
            <a:off x="457280" y="901782"/>
            <a:ext cx="1930188" cy="371046"/>
          </a:xfrm>
          <a:prstGeom prst="rect">
            <a:avLst/>
          </a:prstGeom>
        </p:spPr>
      </p:pic>
      <p:sp>
        <p:nvSpPr>
          <p:cNvPr id="4" name="圆角矩形 3"/>
          <p:cNvSpPr/>
          <p:nvPr/>
        </p:nvSpPr>
        <p:spPr bwMode="auto">
          <a:xfrm>
            <a:off x="334566" y="2273693"/>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3"/>
          <a:stretch>
            <a:fillRect/>
          </a:stretch>
        </p:blipFill>
        <p:spPr>
          <a:xfrm>
            <a:off x="3386692" y="2012672"/>
            <a:ext cx="8469154" cy="503172"/>
          </a:xfrm>
          <a:prstGeom prst="rect">
            <a:avLst/>
          </a:prstGeom>
        </p:spPr>
      </p:pic>
      <p:sp>
        <p:nvSpPr>
          <p:cNvPr id="6" name="内容占位符 1"/>
          <p:cNvSpPr txBox="1">
            <a:spLocks/>
          </p:cNvSpPr>
          <p:nvPr/>
        </p:nvSpPr>
        <p:spPr bwMode="auto">
          <a:xfrm>
            <a:off x="360854" y="242547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frank</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fireworks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throughout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night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annoying.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说实话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整晚的烟花燃放声真的有些令人烦躁。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78904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gun went off by accident.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枪走火了。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0278470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3"/>
            <a:ext cx="11526507" cy="3195059"/>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 off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的其他含义：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警报等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）响起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）熄灭；（</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）中断；停止运行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食物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饮料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离开（</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尤指去做某事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4297550"/>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相关的短语：</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 ahead</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前进；干吧；说吧</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 up</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上涨；上升；攀登；增加</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 against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违反；违背；对</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不利</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14.EPS" descr="id:2147488806;FounderCES"/>
          <p:cNvPicPr/>
          <p:nvPr/>
        </p:nvPicPr>
        <p:blipFill>
          <a:blip r:embed="rId3"/>
          <a:stretch>
            <a:fillRect/>
          </a:stretch>
        </p:blipFill>
        <p:spPr>
          <a:xfrm>
            <a:off x="481230" y="4468420"/>
            <a:ext cx="1008383" cy="342077"/>
          </a:xfrm>
          <a:prstGeom prst="rect">
            <a:avLst/>
          </a:prstGeom>
        </p:spPr>
      </p:pic>
    </p:spTree>
    <p:extLst>
      <p:ext uri="{BB962C8B-B14F-4D97-AF65-F5344CB8AC3E}">
        <p14:creationId xmlns:p14="http://schemas.microsoft.com/office/powerpoint/2010/main" val="271685221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00235"/>
          </a:xfrm>
        </p:spPr>
        <p:txBody>
          <a:bodyPr/>
          <a:lstStyle/>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 by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流逝</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 over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检查；审查；重温</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 without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而勉强应付</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 after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追逐；追赶</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time went by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realised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importance of good health.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随着时间的推移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他们认识到了健康的重要性。</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left home in tears so I went after her.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她含泪离开了家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所以我追了出去。</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1903282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except</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除</a:t>
            </a:r>
            <a:r>
              <a:rPr lang="en-US" altLang="zh-CN" b="1" dirty="0">
                <a:solidFill>
                  <a:srgbClr val="D9709E"/>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之外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769637"/>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508616"/>
            <a:ext cx="8469154" cy="503172"/>
          </a:xfrm>
          <a:prstGeom prst="rect">
            <a:avLst/>
          </a:prstGeom>
        </p:spPr>
      </p:pic>
      <p:sp>
        <p:nvSpPr>
          <p:cNvPr id="5" name="内容占位符 1"/>
          <p:cNvSpPr txBox="1">
            <a:spLocks/>
          </p:cNvSpPr>
          <p:nvPr/>
        </p:nvSpPr>
        <p:spPr bwMode="auto">
          <a:xfrm>
            <a:off x="360854" y="192141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Anyway</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except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everything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fine.</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除此之外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一切都很好。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28498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 composition is good except for some spelling mistakes.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你的作文很好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只是有几处拼写错误。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708515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9090" cy="3186350"/>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except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作介词用时，表示一种排除关系，意为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，表示在整体中减去一部分，除去的部分不包括在整体之内。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except for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主要表示从整体中排除部分，意为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，所排除的情况往往不影响整体或大局，用于引出细节以修正和补充句子的主要意思。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except that/when/where...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后面要接从句，意为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192976967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9967"/>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addition/besides/except/but/except for/apart from</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8546;FounderCES"/>
          <p:cNvPicPr/>
          <p:nvPr/>
        </p:nvPicPr>
        <p:blipFill>
          <a:blip r:embed="rId2"/>
          <a:stretch>
            <a:fillRect/>
          </a:stretch>
        </p:blipFill>
        <p:spPr>
          <a:xfrm>
            <a:off x="439863" y="871098"/>
            <a:ext cx="1930188" cy="449973"/>
          </a:xfrm>
          <a:prstGeom prst="rect">
            <a:avLst/>
          </a:prstGeom>
        </p:spPr>
      </p:pic>
      <p:graphicFrame>
        <p:nvGraphicFramePr>
          <p:cNvPr id="5" name="表格 4"/>
          <p:cNvGraphicFramePr>
            <a:graphicFrameLocks noGrp="1"/>
          </p:cNvGraphicFramePr>
          <p:nvPr>
            <p:extLst/>
          </p:nvPr>
        </p:nvGraphicFramePr>
        <p:xfrm>
          <a:off x="478971" y="1484784"/>
          <a:ext cx="11232470" cy="4773110"/>
        </p:xfrm>
        <a:graphic>
          <a:graphicData uri="http://schemas.openxmlformats.org/drawingml/2006/table">
            <a:tbl>
              <a:tblPr firstRow="1" firstCol="1" bandRow="1"/>
              <a:tblGrid>
                <a:gridCol w="1698172">
                  <a:extLst>
                    <a:ext uri="{9D8B030D-6E8A-4147-A177-3AD203B41FA5}">
                      <a16:colId xmlns:a16="http://schemas.microsoft.com/office/drawing/2014/main" val="2057185595"/>
                    </a:ext>
                  </a:extLst>
                </a:gridCol>
                <a:gridCol w="9534298">
                  <a:extLst>
                    <a:ext uri="{9D8B030D-6E8A-4147-A177-3AD203B41FA5}">
                      <a16:colId xmlns:a16="http://schemas.microsoft.com/office/drawing/2014/main" val="2570506665"/>
                    </a:ext>
                  </a:extLst>
                </a:gridCol>
              </a:tblGrid>
              <a:tr h="411451">
                <a:tc>
                  <a:txBody>
                    <a:bodyPr/>
                    <a:lstStyle/>
                    <a:p>
                      <a:pPr algn="ctr" hangingPunct="0">
                        <a:lnSpc>
                          <a:spcPct val="12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易混词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ctr" hangingPunct="0">
                        <a:lnSpc>
                          <a:spcPct val="12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具体含义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extLst>
                  <a:ext uri="{0D108BD9-81ED-4DB2-BD59-A6C34878D82A}">
                    <a16:rowId xmlns:a16="http://schemas.microsoft.com/office/drawing/2014/main" val="3774385377"/>
                  </a:ext>
                </a:extLst>
              </a:tr>
              <a:tr h="822902">
                <a:tc>
                  <a:txBody>
                    <a:bodyPr/>
                    <a:lstStyle/>
                    <a:p>
                      <a:pPr algn="ctr" hangingPunct="0">
                        <a:lnSpc>
                          <a:spcPct val="12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addition</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just" hangingPunct="0">
                        <a:lnSpc>
                          <a:spcPct val="12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另外</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相当于副词</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besides</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addition</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相当于介词</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besides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3246036509"/>
                  </a:ext>
                </a:extLst>
              </a:tr>
              <a:tr h="822902">
                <a:tc>
                  <a:txBody>
                    <a:bodyPr/>
                    <a:lstStyle/>
                    <a:p>
                      <a:pPr algn="ctr" hangingPunct="0">
                        <a:lnSpc>
                          <a:spcPct val="12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besides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just" hangingPunct="0">
                        <a:lnSpc>
                          <a:spcPct val="12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可作副词或者介词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除</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之外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指在整体中加入一部分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即把除去的部分也包括在整体之内</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4070764135"/>
                  </a:ext>
                </a:extLst>
              </a:tr>
              <a:tr h="822902">
                <a:tc>
                  <a:txBody>
                    <a:bodyPr/>
                    <a:lstStyle/>
                    <a:p>
                      <a:pPr algn="ctr" hangingPunct="0">
                        <a:lnSpc>
                          <a:spcPct val="12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except</a:t>
                      </a:r>
                      <a:r>
                        <a:rPr lang="en-US"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&amp;but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just" hangingPunct="0">
                        <a:lnSpc>
                          <a:spcPct val="120000"/>
                        </a:lnSpc>
                        <a:spcAft>
                          <a:spcPts val="0"/>
                        </a:spcAf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除</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之外</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指从所提到的人或物</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同类</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中除去</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即</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从整体中除去一部分</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387227453"/>
                  </a:ext>
                </a:extLst>
              </a:tr>
              <a:tr h="1234353">
                <a:tc>
                  <a:txBody>
                    <a:bodyPr/>
                    <a:lstStyle/>
                    <a:p>
                      <a:pPr algn="ctr" hangingPunct="0">
                        <a:lnSpc>
                          <a:spcPct val="12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except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just" hangingPunct="0">
                        <a:lnSpc>
                          <a:spcPct val="12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除</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之外</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其后接的词同主语不是同类的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指从整体中除去一个方面</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表示对整体主要部分的肯定和局部的否定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有</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美中不足</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之意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1275998901"/>
                  </a:ext>
                </a:extLst>
              </a:tr>
              <a:tr h="411451">
                <a:tc>
                  <a:txBody>
                    <a:bodyPr/>
                    <a:lstStyle/>
                    <a:p>
                      <a:pPr algn="ctr" hangingPunct="0">
                        <a:lnSpc>
                          <a:spcPct val="12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apart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just" hangingPunct="0">
                        <a:lnSpc>
                          <a:spcPct val="120000"/>
                        </a:lnSpc>
                        <a:spcAft>
                          <a:spcPts val="0"/>
                        </a:spcAf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既可相当于</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besides</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又可相当于</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except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或者</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except</a:t>
                      </a:r>
                      <a:r>
                        <a:rPr lang="en-US"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4178396965"/>
                  </a:ext>
                </a:extLst>
              </a:tr>
            </a:tbl>
          </a:graphicData>
        </a:graphic>
      </p:graphicFrame>
    </p:spTree>
    <p:extLst>
      <p:ext uri="{BB962C8B-B14F-4D97-AF65-F5344CB8AC3E}">
        <p14:creationId xmlns:p14="http://schemas.microsoft.com/office/powerpoint/2010/main" val="11583246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80044"/>
          </a:xfrm>
        </p:spPr>
        <p:txBody>
          <a:bodyPr/>
          <a:lstStyle/>
          <a:p>
            <a:pPr hangingPunct="0">
              <a:lnSpc>
                <a:spcPct val="14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wide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range of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一系列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；各种各样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beyond/out of range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范围外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within the range of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可及的范围内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range from...to...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范围内变动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range between...and...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范围内变动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easier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range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words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grades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gratitude.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然后我意识到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如果我们有一系列表达不同程度的感激的词汇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事情会简单得多。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Prices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range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forty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dollars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每件价格从五到四十美元不等。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 final score will range between 490 and 510.</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你的最终成绩会在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490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510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分之间。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2"/>
          <a:stretch>
            <a:fillRect/>
          </a:stretch>
        </p:blipFill>
        <p:spPr>
          <a:xfrm>
            <a:off x="426331" y="926630"/>
            <a:ext cx="1008539" cy="342130"/>
          </a:xfrm>
          <a:prstGeom prst="rect">
            <a:avLst/>
          </a:prstGeom>
        </p:spPr>
      </p:pic>
    </p:spTree>
    <p:extLst>
      <p:ext uri="{BB962C8B-B14F-4D97-AF65-F5344CB8AC3E}">
        <p14:creationId xmlns:p14="http://schemas.microsoft.com/office/powerpoint/2010/main" val="80067612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usually goes to work on his bike except on rainy days.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除了雨天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他通常骑自行车去上班。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Nowadays some people choose jobs for other reasons besides the pay.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一些人选择工作除了工资还有其他原因。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9413532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XB4.EPS" descr="id:2147488911;FounderCES"/>
          <p:cNvPicPr/>
          <p:nvPr/>
        </p:nvPicPr>
        <p:blipFill>
          <a:blip r:embed="rId2"/>
          <a:stretch>
            <a:fillRect/>
          </a:stretch>
        </p:blipFill>
        <p:spPr>
          <a:xfrm>
            <a:off x="465989" y="879369"/>
            <a:ext cx="1930188" cy="372251"/>
          </a:xfrm>
          <a:prstGeom prst="rect">
            <a:avLst/>
          </a:prstGeom>
        </p:spPr>
      </p:pic>
      <p:sp>
        <p:nvSpPr>
          <p:cNvPr id="4" name="圆角矩形 3"/>
          <p:cNvSpPr/>
          <p:nvPr/>
        </p:nvSpPr>
        <p:spPr bwMode="auto">
          <a:xfrm>
            <a:off x="334566" y="1481605"/>
            <a:ext cx="11509091" cy="2785595"/>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1268760"/>
                <a:ext cx="11485848" cy="2909001"/>
              </a:xfrm>
            </p:spPr>
            <p:txBody>
              <a:bodyPr/>
              <a:lstStyle/>
              <a:p>
                <a:pPr algn="dist" hangingPunct="0">
                  <a:spcAft>
                    <a:spcPts val="0"/>
                  </a:spcAft>
                </a:pPr>
                <a:r>
                  <a:rPr lang="en-US" altLang="zh-CN" b="1" dirty="0">
                    <a:solidFill>
                      <a:srgbClr val="F08100"/>
                    </a:solidFill>
                    <a:latin typeface="Cambria Math" panose="02040503050406030204" pitchFamily="18" charset="0"/>
                    <a:ea typeface="MS Mincho"/>
                    <a:cs typeface="Cambria Math" panose="02040503050406030204" pitchFamily="18" charset="0"/>
                  </a:rPr>
                  <a:t>❶</a:t>
                </a:r>
                <a14:m>
                  <m:oMath xmlns:m="http://schemas.openxmlformats.org/officeDocument/2006/math">
                    <m:limLow>
                      <m:limLowPr>
                        <m:ctrlPr>
                          <a:rPr lang="zh-CN" altLang="zh-CN" b="1" i="1">
                            <a:solidFill>
                              <a:srgbClr val="F3682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F3682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F36821"/>
                                </a:solidFill>
                                <a:latin typeface="Cambria Math" panose="02040503050406030204" pitchFamily="18" charset="0"/>
                                <a:ea typeface="宋体" panose="02010600030101010101" pitchFamily="2" charset="-122"/>
                                <a:cs typeface="Times New Roman" panose="02020603050405020304" pitchFamily="18" charset="0"/>
                              </a:rPr>
                              <m:t>𝐅𝐚𝐦𝐢𝐥𝐢𝐞𝐬</m:t>
                            </m:r>
                          </m:e>
                        </m:bar>
                      </m:e>
                      <m:lim>
                        <m:r>
                          <m:rPr>
                            <m:nor/>
                          </m:rPr>
                          <a:rPr lang="zh-CN" altLang="zh-CN" b="1">
                            <a:solidFill>
                              <a:srgbClr val="F36821"/>
                            </a:solidFill>
                            <a:latin typeface="Times New Roman" panose="02020603050405020304" pitchFamily="18" charset="0"/>
                            <a:ea typeface="宋体" panose="02010600030101010101" pitchFamily="2" charset="-122"/>
                            <a:cs typeface="Times New Roman" panose="02020603050405020304" pitchFamily="18" charset="0"/>
                          </a:rPr>
                          <m:t>主语</m:t>
                        </m:r>
                      </m:lim>
                    </m:limLow>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𝐜𝐞𝐥𝐞𝐛𝐫𝐚𝐭𝐢𝐧𝐠𝐭𝐡𝐞</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𝐂𝐡𝐢𝐧𝐞𝐬𝐞</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𝐍𝐞𝐰</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𝐘𝐞𝐚𝐫</m:t>
                            </m:r>
                          </m:e>
                        </m:bar>
                      </m:e>
                      <m:lim>
                        <m:r>
                          <m:rPr>
                            <m:nor/>
                          </m:rPr>
                          <a:rPr lang="zh-CN"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现在分词作定语</m:t>
                        </m:r>
                      </m:lim>
                    </m:limLow>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F3672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F3672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F36721"/>
                                </a:solidFill>
                                <a:latin typeface="Cambria Math" panose="02040503050406030204" pitchFamily="18" charset="0"/>
                                <a:ea typeface="宋体" panose="02010600030101010101" pitchFamily="2" charset="-122"/>
                                <a:cs typeface="Times New Roman" panose="02020603050405020304" pitchFamily="18" charset="0"/>
                              </a:rPr>
                              <m:t>𝐜𝐚𝐧</m:t>
                            </m:r>
                            <m:r>
                              <m:rPr>
                                <m:nor/>
                              </m:rPr>
                              <a:rPr lang="en-US" altLang="zh-CN" b="1">
                                <a:solidFill>
                                  <a:srgbClr val="F3672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F36721"/>
                                </a:solidFill>
                                <a:latin typeface="Cambria Math" panose="02040503050406030204" pitchFamily="18" charset="0"/>
                                <a:ea typeface="宋体" panose="02010600030101010101" pitchFamily="2" charset="-122"/>
                                <a:cs typeface="Times New Roman" panose="02020603050405020304" pitchFamily="18" charset="0"/>
                              </a:rPr>
                              <m:t>𝐞𝐧𝐣𝐨𝐲</m:t>
                            </m:r>
                          </m:e>
                        </m:bar>
                      </m:e>
                      <m:lim>
                        <m:r>
                          <m:rPr>
                            <m:nor/>
                          </m:rPr>
                          <a:rPr lang="zh-CN" altLang="zh-CN" b="1">
                            <a:solidFill>
                              <a:srgbClr val="F36721"/>
                            </a:solidFill>
                            <a:latin typeface="Times New Roman" panose="02020603050405020304" pitchFamily="18" charset="0"/>
                            <a:ea typeface="宋体" panose="02010600030101010101" pitchFamily="2" charset="-122"/>
                            <a:cs typeface="Times New Roman" panose="02020603050405020304" pitchFamily="18" charset="0"/>
                          </a:rPr>
                          <m:t>谓语</m:t>
                        </m:r>
                      </m:lim>
                    </m:limLow>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r>
                      <a:rPr lang="en-US" altLang="zh-CN" b="1" i="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𝐞𝐱𝐜𝐢𝐭𝐢𝐧𝐠</m:t>
                    </m:r>
                    <m:r>
                      <m:rPr>
                        <m:nor/>
                      </m:rPr>
                      <a:rPr lang="en-US" altLang="zh-CN" b="1"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𝐝𝐫𝐚𝐠𝐨𝐧</m:t>
                    </m:r>
                    <m:r>
                      <m:rPr>
                        <m:nor/>
                      </m:rPr>
                      <a:rPr lang="en-US" altLang="zh-CN" b="1" u="sng"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oMath>
                </a14:m>
                <a:endParaRPr lang="en-US" altLang="zh-CN" b="1" u="sng"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𝐝𝐚𝐧𝐜𝐞𝐬</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𝐚𝐧𝐝</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𝐜𝐚𝐫𝐧𝐢𝐯𝐚𝐥𝐬</m:t>
                            </m:r>
                          </m:e>
                        </m:bar>
                      </m:e>
                      <m:lim>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宾语</m:t>
                        </m:r>
                      </m:lim>
                    </m:limLow>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𝐭𝐨𝐠𝐞𝐭𝐡𝐞𝐫</m:t>
                            </m:r>
                          </m:e>
                        </m:bar>
                      </m:e>
                      <m:lim>
                        <m:r>
                          <m:rPr>
                            <m:nor/>
                          </m:rPr>
                          <a:rPr lang="zh-CN"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状语</m:t>
                        </m:r>
                      </m:lim>
                    </m:limLow>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庆祝中国新年的家庭可以一起欣赏激动人心的舞龙和嘉年华。</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1268760"/>
                <a:ext cx="11485848" cy="2909001"/>
              </a:xfrm>
              <a:blipFill>
                <a:blip r:embed="rId3"/>
                <a:stretch>
                  <a:fillRect l="-796" r="-849" b="-83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25321946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celebrating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Chinese New Year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为现在分词短语，作后置定语，修饰主语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Families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exciting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作前置定语，修饰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dragon dances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one is allowed to speak aloud in the reading room.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阅览室里不准大声说话。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boy playing football on the playground is my younger brother.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在操场上踢足球的那个男孩是我的弟弟。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8918;FounderCES"/>
          <p:cNvPicPr/>
          <p:nvPr/>
        </p:nvPicPr>
        <p:blipFill>
          <a:blip r:embed="rId2"/>
          <a:stretch>
            <a:fillRect/>
          </a:stretch>
        </p:blipFill>
        <p:spPr>
          <a:xfrm>
            <a:off x="446239" y="923707"/>
            <a:ext cx="1008539" cy="342130"/>
          </a:xfrm>
          <a:prstGeom prst="rect">
            <a:avLst/>
          </a:prstGeom>
        </p:spPr>
      </p:pic>
    </p:spTree>
    <p:extLst>
      <p:ext uri="{BB962C8B-B14F-4D97-AF65-F5344CB8AC3E}">
        <p14:creationId xmlns:p14="http://schemas.microsoft.com/office/powerpoint/2010/main" val="39502513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6" y="986013"/>
            <a:ext cx="11509091" cy="1092752"/>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1"/>
          <p:cNvSpPr>
            <a:spLocks noGrp="1"/>
          </p:cNvSpPr>
          <p:nvPr>
            <p:ph idx="1"/>
          </p:nvPr>
        </p:nvSpPr>
        <p:spPr>
          <a:xfrm>
            <a:off x="360854" y="996955"/>
            <a:ext cx="11485848" cy="1065613"/>
          </a:xfrm>
        </p:spPr>
        <p:txBody>
          <a:bodyPr/>
          <a:lstStyle/>
          <a:p>
            <a:pPr hangingPunct="0">
              <a:lnSpc>
                <a:spcPct val="140000"/>
              </a:lnSpc>
              <a:spcAft>
                <a:spcPts val="0"/>
              </a:spcAft>
            </a:pPr>
            <a:r>
              <a:rPr lang="en-US" altLang="zh-CN" b="1" dirty="0">
                <a:solidFill>
                  <a:srgbClr val="F08100"/>
                </a:solidFill>
                <a:latin typeface="Cambria Math" panose="02040503050406030204" pitchFamily="18" charset="0"/>
                <a:ea typeface="MS Mincho"/>
                <a:cs typeface="Cambria Math" panose="02040503050406030204" pitchFamily="18" charset="0"/>
              </a:rPr>
              <a:t>❷</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there seemed to be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lot of them in my area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在我住的地方好像有很多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141320"/>
            <a:ext cx="11485848" cy="416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seem</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be...”</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似乎有，好像存在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，是一种固定句型。例如：</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seems to be little difference whether you eat all your calorie allowance at once</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 spread it over the day.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无论你是一次性吃完全天的卡路里限量还是分散在一天里吃</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似乎没多大区别。</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seems to be a revival and growing interest in kite-making.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人们对制作风筝的兴趣似乎正在复苏和增长。</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seems to be no chance to win the match.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看来没有机会赢得这场比赛了。</a:t>
            </a:r>
            <a:endParaRPr lang="zh-CN" altLang="en-US" dirty="0"/>
          </a:p>
        </p:txBody>
      </p:sp>
      <p:pic>
        <p:nvPicPr>
          <p:cNvPr id="7" name="TS13.EPS" descr="id:2147488918;FounderCES"/>
          <p:cNvPicPr/>
          <p:nvPr/>
        </p:nvPicPr>
        <p:blipFill>
          <a:blip r:embed="rId2"/>
          <a:stretch>
            <a:fillRect/>
          </a:stretch>
        </p:blipFill>
        <p:spPr>
          <a:xfrm>
            <a:off x="446239" y="2318907"/>
            <a:ext cx="1008539" cy="342130"/>
          </a:xfrm>
          <a:prstGeom prst="rect">
            <a:avLst/>
          </a:prstGeom>
        </p:spPr>
      </p:pic>
    </p:spTree>
    <p:extLst>
      <p:ext uri="{BB962C8B-B14F-4D97-AF65-F5344CB8AC3E}">
        <p14:creationId xmlns:p14="http://schemas.microsoft.com/office/powerpoint/2010/main" val="356038944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algn="ctr"/>
            <a:r>
              <a:rPr lang="en-US" altLang="zh-CN" b="1" dirty="0">
                <a:solidFill>
                  <a:srgbClr val="000000"/>
                </a:solidFill>
                <a:latin typeface="Times New Roman" panose="02020603050405020304" pitchFamily="18" charset="0"/>
                <a:ea typeface="宋体" panose="02010600030101010101" pitchFamily="2" charset="-122"/>
              </a:rPr>
              <a:t>Part</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rPr>
              <a:t>Reading</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for</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Writing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Video</a:t>
            </a:r>
            <a:r>
              <a:rPr lang="en-US" altLang="zh-CN" b="1" dirty="0">
                <a:solidFill>
                  <a:srgbClr val="000000"/>
                </a:solidFill>
                <a:latin typeface="Times New Roman" panose="02020603050405020304" pitchFamily="18" charset="0"/>
                <a:ea typeface="黑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Time</a:t>
            </a:r>
            <a:endParaRPr lang="zh-CN" altLang="en-US" dirty="0"/>
          </a:p>
        </p:txBody>
      </p:sp>
      <p:sp>
        <p:nvSpPr>
          <p:cNvPr id="3" name="内容占位符 1"/>
          <p:cNvSpPr txBox="1">
            <a:spLocks/>
          </p:cNvSpPr>
          <p:nvPr/>
        </p:nvSpPr>
        <p:spPr bwMode="auto">
          <a:xfrm>
            <a:off x="360854" y="189666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represent</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象征</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代表</a:t>
            </a:r>
            <a:r>
              <a:rPr lang="zh-CN"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相当于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单词冲关.EPS" descr="id:2147488511;FounderCES"/>
          <p:cNvPicPr/>
          <p:nvPr/>
        </p:nvPicPr>
        <p:blipFill>
          <a:blip r:embed="rId2"/>
          <a:stretch>
            <a:fillRect/>
          </a:stretch>
        </p:blipFill>
        <p:spPr>
          <a:xfrm>
            <a:off x="367956" y="1484784"/>
            <a:ext cx="1930188" cy="385473"/>
          </a:xfrm>
          <a:prstGeom prst="rect">
            <a:avLst/>
          </a:prstGeom>
        </p:spPr>
      </p:pic>
      <p:sp>
        <p:nvSpPr>
          <p:cNvPr id="5" name="圆角矩形 4"/>
          <p:cNvSpPr/>
          <p:nvPr/>
        </p:nvSpPr>
        <p:spPr bwMode="auto">
          <a:xfrm>
            <a:off x="334566" y="2884848"/>
            <a:ext cx="11526508" cy="2488368"/>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6" name="教材原句S.EPS" descr="id:2147488596;FounderCES"/>
          <p:cNvPicPr/>
          <p:nvPr/>
        </p:nvPicPr>
        <p:blipFill>
          <a:blip r:embed="rId3"/>
          <a:stretch>
            <a:fillRect/>
          </a:stretch>
        </p:blipFill>
        <p:spPr>
          <a:xfrm>
            <a:off x="3386692" y="2623827"/>
            <a:ext cx="8469154" cy="503172"/>
          </a:xfrm>
          <a:prstGeom prst="rect">
            <a:avLst/>
          </a:prstGeom>
        </p:spPr>
      </p:pic>
      <p:sp>
        <p:nvSpPr>
          <p:cNvPr id="7" name="内容占位符 1"/>
          <p:cNvSpPr txBox="1">
            <a:spLocks/>
          </p:cNvSpPr>
          <p:nvPr/>
        </p:nvSpPr>
        <p:spPr bwMode="auto">
          <a:xfrm>
            <a:off x="360854" y="303662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Naadam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games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Mongolian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represented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events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horse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racing</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wrestling</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archery</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exciting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那达慕</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在蒙古语中是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游戏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的意思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它有三个代表性项目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赛马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摔跤和射箭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这些项目看起来都非常令人兴奋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4"/>
          <a:stretch>
            <a:fillRect/>
          </a:stretch>
        </p:blipFill>
        <p:spPr>
          <a:xfrm>
            <a:off x="334566" y="903642"/>
            <a:ext cx="1209381" cy="437126"/>
          </a:xfrm>
          <a:prstGeom prst="rect">
            <a:avLst/>
          </a:prstGeom>
        </p:spPr>
      </p:pic>
      <p:pic>
        <p:nvPicPr>
          <p:cNvPr id="9" name="图片 8"/>
          <p:cNvPicPr>
            <a:picLocks noChangeAspect="1"/>
          </p:cNvPicPr>
          <p:nvPr/>
        </p:nvPicPr>
        <p:blipFill>
          <a:blip r:embed="rId5"/>
          <a:stretch>
            <a:fillRect/>
          </a:stretch>
        </p:blipFill>
        <p:spPr>
          <a:xfrm>
            <a:off x="10623115" y="857988"/>
            <a:ext cx="1238523" cy="444411"/>
          </a:xfrm>
          <a:prstGeom prst="rect">
            <a:avLst/>
          </a:prstGeom>
        </p:spPr>
      </p:pic>
    </p:spTree>
    <p:extLst>
      <p:ext uri="{BB962C8B-B14F-4D97-AF65-F5344CB8AC3E}">
        <p14:creationId xmlns:p14="http://schemas.microsoft.com/office/powerpoint/2010/main" val="425194877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these figures represent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这些数字代表什么呢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represent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behalf of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代表某人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represent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表现某物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represent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把某人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某物描述为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represent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向某人说明或传达某事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represents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peace.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众所周知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鸽子代表和平。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represents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kindest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她把她的母亲描绘成世界上最好的母亲。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37532" y="1497969"/>
            <a:ext cx="1008539" cy="342130"/>
          </a:xfrm>
          <a:prstGeom prst="rect">
            <a:avLst/>
          </a:prstGeom>
        </p:spPr>
      </p:pic>
    </p:spTree>
    <p:extLst>
      <p:ext uri="{BB962C8B-B14F-4D97-AF65-F5344CB8AC3E}">
        <p14:creationId xmlns:p14="http://schemas.microsoft.com/office/powerpoint/2010/main" val="301697843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1054724"/>
            <a:ext cx="11500382" cy="1557847"/>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representative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典型的；有代表性的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代表；代理人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representation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代表；陈述；表现；描绘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Tree>
    <p:extLst>
      <p:ext uri="{BB962C8B-B14F-4D97-AF65-F5344CB8AC3E}">
        <p14:creationId xmlns:p14="http://schemas.microsoft.com/office/powerpoint/2010/main" val="164214694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fancy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花哨的</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精致的</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昂贵的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想要</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倾慕</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自认为是</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2273693"/>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2012672"/>
            <a:ext cx="8469154" cy="503172"/>
          </a:xfrm>
          <a:prstGeom prst="rect">
            <a:avLst/>
          </a:prstGeom>
        </p:spPr>
      </p:pic>
      <p:sp>
        <p:nvSpPr>
          <p:cNvPr id="5" name="内容占位符 1"/>
          <p:cNvSpPr txBox="1">
            <a:spLocks/>
          </p:cNvSpPr>
          <p:nvPr/>
        </p:nvSpPr>
        <p:spPr bwMode="auto">
          <a:xfrm>
            <a:off x="360854" y="242547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wearing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fancy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Mongolian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robes.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我看见很多人穿着精致的蒙</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古袍。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0229664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80044"/>
          </a:xfrm>
        </p:spPr>
        <p:txBody>
          <a:bodyPr/>
          <a:lstStyle/>
          <a:p>
            <a:pPr hangingPunct="0">
              <a:lnSpc>
                <a:spcPct val="14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Both of them like fancy clothes.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他俩都喜欢花哨别致的服装。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fancy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想要某物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fancy doing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想要做某事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fancy oneself as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自认为是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fancy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 想象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 fancy for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喜欢，想要；热衷于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；爱好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catch/take one’s fancy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合某人的心意；吸引某人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a fancy 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喜欢上</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爱上某人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you fancy yourself as the boss someday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那么你认为自己有一天会成为老板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fancy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today.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我看今天要下雨。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fancy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staying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tonight.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我今晚不想待在家里。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8.EPS" descr="id:2147488532;FounderCES"/>
          <p:cNvPicPr/>
          <p:nvPr/>
        </p:nvPicPr>
        <p:blipFill>
          <a:blip r:embed="rId2"/>
          <a:stretch>
            <a:fillRect/>
          </a:stretch>
        </p:blipFill>
        <p:spPr>
          <a:xfrm>
            <a:off x="446241" y="1402174"/>
            <a:ext cx="1008539" cy="342130"/>
          </a:xfrm>
          <a:prstGeom prst="rect">
            <a:avLst/>
          </a:prstGeom>
        </p:spPr>
      </p:pic>
    </p:spTree>
    <p:extLst>
      <p:ext uri="{BB962C8B-B14F-4D97-AF65-F5344CB8AC3E}">
        <p14:creationId xmlns:p14="http://schemas.microsoft.com/office/powerpoint/2010/main" val="428322546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moment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片刻</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瞬间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7" y="1673797"/>
            <a:ext cx="11517800" cy="1904893"/>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12776"/>
            <a:ext cx="8469154" cy="503172"/>
          </a:xfrm>
          <a:prstGeom prst="rect">
            <a:avLst/>
          </a:prstGeom>
        </p:spPr>
      </p:pic>
      <p:sp>
        <p:nvSpPr>
          <p:cNvPr id="5" name="内容占位符 1"/>
          <p:cNvSpPr txBox="1">
            <a:spLocks/>
          </p:cNvSpPr>
          <p:nvPr/>
        </p:nvSpPr>
        <p:spPr bwMode="auto">
          <a:xfrm>
            <a:off x="360854" y="182557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moment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understand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Horses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Mongolian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culture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从那一刻起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我开始明白为什么人们说</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马是蒙古文化的核心</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665735"/>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don’t think for a moment that she’ll accept but you can ask her.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我目前觉得她不会接受</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不过你可以去问问她。</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the moment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目前</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this moment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这时（</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用于现在时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that moment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那时；当时（</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用于过去时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3"/>
          <a:stretch>
            <a:fillRect/>
          </a:stretch>
        </p:blipFill>
        <p:spPr>
          <a:xfrm>
            <a:off x="472367" y="4998814"/>
            <a:ext cx="1008539" cy="342130"/>
          </a:xfrm>
          <a:prstGeom prst="rect">
            <a:avLst/>
          </a:prstGeom>
        </p:spPr>
      </p:pic>
    </p:spTree>
    <p:extLst>
      <p:ext uri="{BB962C8B-B14F-4D97-AF65-F5344CB8AC3E}">
        <p14:creationId xmlns:p14="http://schemas.microsoft.com/office/powerpoint/2010/main" val="22507158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origin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起源</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起因</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出身</a:t>
            </a:r>
            <a:endParaRPr lang="zh-CN" altLang="zh-CN" sz="1050" dirty="0">
              <a:solidFill>
                <a:srgbClr val="223F99"/>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740225"/>
            <a:ext cx="11552634" cy="201316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txBox="1">
            <a:spLocks/>
          </p:cNvSpPr>
          <p:nvPr/>
        </p:nvSpPr>
        <p:spPr bwMode="auto">
          <a:xfrm>
            <a:off x="360854" y="196078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wide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range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origins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seasons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religions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famous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figures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events.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节日的由来五花八门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比如时节</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宗教</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著名人物及重要事件。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教材原句S.EPS" descr="id:2147488596;FounderCES"/>
          <p:cNvPicPr/>
          <p:nvPr/>
        </p:nvPicPr>
        <p:blipFill>
          <a:blip r:embed="rId2"/>
          <a:stretch>
            <a:fillRect/>
          </a:stretch>
        </p:blipFill>
        <p:spPr>
          <a:xfrm>
            <a:off x="3386692" y="1479204"/>
            <a:ext cx="8469154" cy="503172"/>
          </a:xfrm>
          <a:prstGeom prst="rect">
            <a:avLst/>
          </a:prstGeom>
        </p:spPr>
      </p:pic>
      <p:sp>
        <p:nvSpPr>
          <p:cNvPr id="6" name="内容占位符 1"/>
          <p:cNvSpPr txBox="1">
            <a:spLocks/>
          </p:cNvSpPr>
          <p:nvPr/>
        </p:nvSpPr>
        <p:spPr bwMode="auto">
          <a:xfrm>
            <a:off x="360854" y="381092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particular custom has its origins in Wales.</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这一特殊风俗起源于威尔士。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489104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one’s origin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起源于</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origin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本质上；从起源上看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8.EPS" descr="id:2147488532;FounderCES"/>
          <p:cNvPicPr/>
          <p:nvPr/>
        </p:nvPicPr>
        <p:blipFill>
          <a:blip r:embed="rId3"/>
          <a:stretch>
            <a:fillRect/>
          </a:stretch>
        </p:blipFill>
        <p:spPr>
          <a:xfrm>
            <a:off x="428824" y="5076834"/>
            <a:ext cx="1008539" cy="342130"/>
          </a:xfrm>
          <a:prstGeom prst="rect">
            <a:avLst/>
          </a:prstGeom>
        </p:spPr>
      </p:pic>
    </p:spTree>
    <p:extLst>
      <p:ext uri="{BB962C8B-B14F-4D97-AF65-F5344CB8AC3E}">
        <p14:creationId xmlns:p14="http://schemas.microsoft.com/office/powerpoint/2010/main" val="295552805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any moment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随时</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every moment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每时每刻</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the moment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目前；暂时</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a moment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片刻；一会儿</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that moment on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从那一刻起</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moment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立刻；马上</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moment...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am really enjoying myself at the moment.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我此刻很是自得其乐。</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moment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他一回来我就告诉他这个好消息。</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8075564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brief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简洁的</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简单的</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短暂的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圆角矩形 2"/>
          <p:cNvSpPr/>
          <p:nvPr/>
        </p:nvSpPr>
        <p:spPr bwMode="auto">
          <a:xfrm>
            <a:off x="334566" y="1673797"/>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教材原句S.EPS" descr="id:2147488596;FounderCES"/>
          <p:cNvPicPr/>
          <p:nvPr/>
        </p:nvPicPr>
        <p:blipFill>
          <a:blip r:embed="rId2"/>
          <a:stretch>
            <a:fillRect/>
          </a:stretch>
        </p:blipFill>
        <p:spPr>
          <a:xfrm>
            <a:off x="3386692" y="1412776"/>
            <a:ext cx="8469154" cy="503172"/>
          </a:xfrm>
          <a:prstGeom prst="rect">
            <a:avLst/>
          </a:prstGeom>
        </p:spPr>
      </p:pic>
      <p:sp>
        <p:nvSpPr>
          <p:cNvPr id="5" name="内容占位符 1"/>
          <p:cNvSpPr txBox="1">
            <a:spLocks/>
          </p:cNvSpPr>
          <p:nvPr/>
        </p:nvSpPr>
        <p:spPr bwMode="auto">
          <a:xfrm>
            <a:off x="360854" y="182557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wedding</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speech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simple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brief.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如果你在婚礼上是伴郎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最好保证你的演讲简洁。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212976"/>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a brief outline of the events.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这就是事件的简要情况。</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be brief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brief</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word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short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in all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简而言之</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brief</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satisfied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简而言之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她对结果很满意。</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begin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brief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首先</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我想简要说明一下这项工作的重要性。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8.EPS" descr="id:2147488532;FounderCES"/>
          <p:cNvPicPr/>
          <p:nvPr/>
        </p:nvPicPr>
        <p:blipFill>
          <a:blip r:embed="rId3"/>
          <a:stretch>
            <a:fillRect/>
          </a:stretch>
        </p:blipFill>
        <p:spPr>
          <a:xfrm>
            <a:off x="437532" y="3964825"/>
            <a:ext cx="1008539" cy="342130"/>
          </a:xfrm>
          <a:prstGeom prst="rect">
            <a:avLst/>
          </a:prstGeom>
        </p:spPr>
      </p:pic>
    </p:spTree>
    <p:extLst>
      <p:ext uri="{BB962C8B-B14F-4D97-AF65-F5344CB8AC3E}">
        <p14:creationId xmlns:p14="http://schemas.microsoft.com/office/powerpoint/2010/main" val="100646911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7" y="1054724"/>
            <a:ext cx="11535216" cy="956956"/>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6876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briefly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简略地；短暂地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1"/>
          <p:cNvSpPr txBox="1">
            <a:spLocks/>
          </p:cNvSpPr>
          <p:nvPr/>
        </p:nvSpPr>
        <p:spPr bwMode="auto">
          <a:xfrm>
            <a:off x="360854" y="208273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happened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briefly.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detail.</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请简要地告诉我发生了什么事。不要说得太详细。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5979666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respect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尊敬</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尊重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圆角矩形 3"/>
          <p:cNvSpPr/>
          <p:nvPr/>
        </p:nvSpPr>
        <p:spPr bwMode="auto">
          <a:xfrm>
            <a:off x="334566" y="1697629"/>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教材原句S.EPS" descr="id:2147488596;FounderCES"/>
          <p:cNvPicPr/>
          <p:nvPr/>
        </p:nvPicPr>
        <p:blipFill>
          <a:blip r:embed="rId2"/>
          <a:stretch>
            <a:fillRect/>
          </a:stretch>
        </p:blipFill>
        <p:spPr>
          <a:xfrm>
            <a:off x="3386692" y="1436608"/>
            <a:ext cx="8469154" cy="503172"/>
          </a:xfrm>
          <a:prstGeom prst="rect">
            <a:avLst/>
          </a:prstGeom>
        </p:spPr>
      </p:pic>
      <p:sp>
        <p:nvSpPr>
          <p:cNvPr id="6" name="内容占位符 1"/>
          <p:cNvSpPr txBox="1">
            <a:spLocks/>
          </p:cNvSpPr>
          <p:nvPr/>
        </p:nvSpPr>
        <p:spPr bwMode="auto">
          <a:xfrm>
            <a:off x="360854" y="1849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respect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seniors.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在中国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这一天是向老人表示敬意的日子。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212976"/>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all have great respect for the old teacher.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我们都很敬重这位老教师。</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have/show respect for/to...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尊重</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 of respect for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出于对某人的尊敬</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convey/give one’s respect to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向某人传达敬意</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gain/earn the respect of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受到</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的尊重</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all/many respects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在各个方面</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在许多方面</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8.EPS" descr="id:2147488532;FounderCES"/>
          <p:cNvPicPr/>
          <p:nvPr/>
        </p:nvPicPr>
        <p:blipFill>
          <a:blip r:embed="rId3"/>
          <a:stretch>
            <a:fillRect/>
          </a:stretch>
        </p:blipFill>
        <p:spPr>
          <a:xfrm>
            <a:off x="437532" y="3945078"/>
            <a:ext cx="1008539" cy="342130"/>
          </a:xfrm>
          <a:prstGeom prst="rect">
            <a:avLst/>
          </a:prstGeom>
        </p:spPr>
      </p:pic>
    </p:spTree>
    <p:extLst>
      <p:ext uri="{BB962C8B-B14F-4D97-AF65-F5344CB8AC3E}">
        <p14:creationId xmlns:p14="http://schemas.microsoft.com/office/powerpoint/2010/main" val="425747399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respect to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而言</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respect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因某事而尊敬某人</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respect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better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advice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matter.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出于尊敬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我们最好征求他对这件事的意见。</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respected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kindness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broad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knowledge.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她因心地善良和知识渊博而受到尊重。</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409895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respect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尊重，敬重</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时，为不可数名词；意为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细节，方面</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时，为可数名词；意为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敬意，问候</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时，多用复数形式。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14.EPS" descr="id:2147488806;FounderCES"/>
          <p:cNvPicPr/>
          <p:nvPr/>
        </p:nvPicPr>
        <p:blipFill>
          <a:blip r:embed="rId2"/>
          <a:stretch>
            <a:fillRect/>
          </a:stretch>
        </p:blipFill>
        <p:spPr>
          <a:xfrm>
            <a:off x="437687" y="4304659"/>
            <a:ext cx="1008383" cy="342077"/>
          </a:xfrm>
          <a:prstGeom prst="rect">
            <a:avLst/>
          </a:prstGeom>
        </p:spPr>
      </p:pic>
    </p:spTree>
    <p:extLst>
      <p:ext uri="{BB962C8B-B14F-4D97-AF65-F5344CB8AC3E}">
        <p14:creationId xmlns:p14="http://schemas.microsoft.com/office/powerpoint/2010/main" val="2712626945"/>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268760"/>
            <a:ext cx="11485848" cy="576248"/>
          </a:xfrm>
        </p:spPr>
        <p:txBody>
          <a:bodyPr/>
          <a:lstStyle/>
          <a:p>
            <a:pPr hangingPunct="0">
              <a:spcAft>
                <a:spcPts val="0"/>
              </a:spcAft>
            </a:pP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set</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off</a:t>
            </a:r>
            <a:r>
              <a:rPr lang="en-US"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出发</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动身</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启程</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引起</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使爆炸</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抵销</a:t>
            </a:r>
            <a:r>
              <a:rPr lang="zh-CN" altLang="zh-CN" b="1" dirty="0">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分开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XB3.EPS" descr="id:2147488813;FounderCES"/>
          <p:cNvPicPr/>
          <p:nvPr/>
        </p:nvPicPr>
        <p:blipFill>
          <a:blip r:embed="rId2"/>
          <a:stretch>
            <a:fillRect/>
          </a:stretch>
        </p:blipFill>
        <p:spPr>
          <a:xfrm>
            <a:off x="465988" y="875655"/>
            <a:ext cx="1930188" cy="371046"/>
          </a:xfrm>
          <a:prstGeom prst="rect">
            <a:avLst/>
          </a:prstGeom>
        </p:spPr>
      </p:pic>
      <p:sp>
        <p:nvSpPr>
          <p:cNvPr id="6" name="圆角矩形 5"/>
          <p:cNvSpPr/>
          <p:nvPr/>
        </p:nvSpPr>
        <p:spPr bwMode="auto">
          <a:xfrm>
            <a:off x="334566" y="2201685"/>
            <a:ext cx="11526507" cy="1443339"/>
          </a:xfrm>
          <a:prstGeom prst="roundRect">
            <a:avLst/>
          </a:prstGeom>
          <a:solidFill>
            <a:srgbClr val="D3ECE9"/>
          </a:solidFill>
          <a:ln w="19050" algn="ctr">
            <a:solidFill>
              <a:srgbClr val="D3ECE9"/>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7" name="教材原句S.EPS" descr="id:2147488596;FounderCES"/>
          <p:cNvPicPr/>
          <p:nvPr/>
        </p:nvPicPr>
        <p:blipFill>
          <a:blip r:embed="rId3"/>
          <a:stretch>
            <a:fillRect/>
          </a:stretch>
        </p:blipFill>
        <p:spPr>
          <a:xfrm>
            <a:off x="3386692" y="1940664"/>
            <a:ext cx="8469154" cy="503172"/>
          </a:xfrm>
          <a:prstGeom prst="rect">
            <a:avLst/>
          </a:prstGeom>
        </p:spPr>
      </p:pic>
      <p:sp>
        <p:nvSpPr>
          <p:cNvPr id="8" name="内容占位符 1"/>
          <p:cNvSpPr txBox="1">
            <a:spLocks/>
          </p:cNvSpPr>
          <p:nvPr/>
        </p:nvSpPr>
        <p:spPr bwMode="auto">
          <a:xfrm>
            <a:off x="360854" y="235346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games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Burin.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我和我的朋友布林很早就出发去看比赛了。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txBox="1">
            <a:spLocks/>
          </p:cNvSpPr>
          <p:nvPr/>
        </p:nvSpPr>
        <p:spPr bwMode="auto">
          <a:xfrm>
            <a:off x="360854" y="371703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children gathered in the garden to set off the fireworks.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孩子们聚集在花园里放烟花。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3553851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8" y="988803"/>
            <a:ext cx="11491672" cy="4597140"/>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8"/>
          <p:cNvSpPr>
            <a:spLocks noGrp="1"/>
          </p:cNvSpPr>
          <p:nvPr>
            <p:ph idx="1"/>
          </p:nvPr>
        </p:nvSpPr>
        <p:spPr>
          <a:xfrm>
            <a:off x="360854" y="1202840"/>
            <a:ext cx="11485848" cy="4168000"/>
          </a:xfrm>
        </p:spPr>
        <p:txBody>
          <a:bodyPr/>
          <a:lstStyle/>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相关的短语：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 off for...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动身去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 aside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留出；忽视；不顾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 about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着手；开始做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 out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出发；开始做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 down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写下；记下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 up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建立；安排；搭起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 about doing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 out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着手做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836712"/>
            <a:ext cx="2103039" cy="372975"/>
          </a:xfrm>
          <a:prstGeom prst="rect">
            <a:avLst/>
          </a:prstGeom>
        </p:spPr>
      </p:pic>
    </p:spTree>
    <p:extLst>
      <p:ext uri="{BB962C8B-B14F-4D97-AF65-F5344CB8AC3E}">
        <p14:creationId xmlns:p14="http://schemas.microsoft.com/office/powerpoint/2010/main" val="86838564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 aside some time each day to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practise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speaking English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 if it is only five minutes.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每天留出一些时间练习说英语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哪怕只有五分钟。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set about doing some cleaning after breakfast.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她用过早餐后开始打扫卫生。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asked to set down the facts just as he remembered them.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他被要求仅凭记忆把事实写出来。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all three years I have been working for others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I’m hoping I’ll set up my own business someday.</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三年来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我一直在为他人工作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所以我希望将来某一天可以创办自己的公司。</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3789132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XB4.EPS" descr="id:2147488911;FounderCES"/>
          <p:cNvPicPr/>
          <p:nvPr/>
        </p:nvPicPr>
        <p:blipFill>
          <a:blip r:embed="rId2"/>
          <a:stretch>
            <a:fillRect/>
          </a:stretch>
        </p:blipFill>
        <p:spPr>
          <a:xfrm>
            <a:off x="465989" y="879369"/>
            <a:ext cx="1930188" cy="372251"/>
          </a:xfrm>
          <a:prstGeom prst="rect">
            <a:avLst/>
          </a:prstGeom>
        </p:spPr>
      </p:pic>
      <p:sp>
        <p:nvSpPr>
          <p:cNvPr id="4" name="圆角矩形 3"/>
          <p:cNvSpPr/>
          <p:nvPr/>
        </p:nvSpPr>
        <p:spPr bwMode="auto">
          <a:xfrm>
            <a:off x="334566" y="1481605"/>
            <a:ext cx="11526508" cy="3316818"/>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1268760"/>
                <a:ext cx="11485848" cy="3574055"/>
              </a:xfrm>
            </p:spPr>
            <p:txBody>
              <a:bodyPr/>
              <a:lstStyle/>
              <a:p>
                <a:pPr algn="dist" hangingPunct="0">
                  <a:spcAft>
                    <a:spcPts val="0"/>
                  </a:spcAft>
                </a:pPr>
                <a:r>
                  <a:rPr lang="en-US" altLang="zh-CN" b="1" dirty="0" smtClean="0">
                    <a:solidFill>
                      <a:srgbClr val="F08100"/>
                    </a:solidFill>
                    <a:latin typeface="Cambria Math" panose="02040503050406030204" pitchFamily="18" charset="0"/>
                    <a:ea typeface="MS Mincho"/>
                    <a:cs typeface="Cambria Math" panose="02040503050406030204" pitchFamily="18" charset="0"/>
                  </a:rPr>
                  <a:t>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Burin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told me </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𝐭𝐡𝐚𝐭</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𝐌𝐨𝐧𝐠𝐨𝐥𝐢𝐚𝐧𝐬</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𝐭𝐫𝐚𝐯𝐞𝐥</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𝐞𝐯𝐞𝐫𝐲</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year</m:t>
                            </m:r>
                            <m:r>
                              <m:rPr>
                                <m:nor/>
                              </m:rPr>
                              <a:rPr lang="en-US" altLang="zh-CN" b="1"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from</m:t>
                            </m:r>
                            <m:r>
                              <m:rPr>
                                <m:nor/>
                              </m:rPr>
                              <a:rPr lang="en-US" altLang="zh-CN" b="1"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near</m:t>
                            </m:r>
                            <m:r>
                              <m:rPr>
                                <m:nor/>
                              </m:rPr>
                              <a:rPr lang="en-US" altLang="zh-CN" b="1"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and</m:t>
                            </m:r>
                            <m:r>
                              <m:rPr>
                                <m:nor/>
                              </m:rPr>
                              <a:rPr lang="en-US" altLang="zh-CN" b="1"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far</m:t>
                            </m:r>
                            <m:r>
                              <m:rPr>
                                <m:nor/>
                              </m:rPr>
                              <a:rPr lang="en-US" altLang="zh-CN" b="1" i="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to</m:t>
                            </m:r>
                            <m:r>
                              <m:rPr>
                                <m:nor/>
                              </m:rPr>
                              <a:rPr lang="en-US" altLang="zh-CN" b="1" i="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attend</m:t>
                            </m:r>
                            <m:r>
                              <m:rPr>
                                <m:nor/>
                              </m:rPr>
                              <a:rPr lang="en-US" altLang="zh-CN" b="1" i="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b="1"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the</m:t>
                            </m:r>
                          </m:e>
                        </m:bar>
                      </m:e>
                      <m:lim>
                        <m:r>
                          <m:rPr>
                            <m:nor/>
                          </m:rPr>
                          <a:rPr lang="zh-CN" altLang="en-US"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m:t>宾语从句</m:t>
                        </m:r>
                      </m:lim>
                    </m:limLow>
                  </m:oMath>
                </a14:m>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festival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𝐣𝐮𝐬𝐭</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𝐚𝐬</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𝐭𝐡𝐞𝐢𝐫</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𝐚𝐧𝐜𝐞𝐬𝐭𝐨𝐫𝐬</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𝐡𝐚𝐝</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𝐝𝐨𝐧𝐞</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𝐟𝐨𝐫</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𝐜𝐞𝐧𝐭𝐮𝐫𝐢𝐞𝐬</m:t>
                            </m:r>
                          </m:e>
                        </m:bar>
                      </m:e>
                      <m:lim>
                        <m:r>
                          <m:rPr>
                            <m:nor/>
                          </m:rPr>
                          <a:rPr lang="zh-CN" altLang="en-US"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m:t>方式状语从句</m:t>
                        </m:r>
                      </m:lim>
                    </m:limLow>
                  </m:oMath>
                </a14:m>
                <a:r>
                  <a:rPr lang="en-US" altLang="zh-CN" b="1" dirty="0">
                    <a:solidFill>
                      <a:srgbClr val="006FC1"/>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布林告诉我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蒙古人每年都会从四面八方赶来参加这个节日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就像他们的祖先几百年来所做的那样</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1268760"/>
                <a:ext cx="11485848" cy="3574055"/>
              </a:xfrm>
              <a:blipFill>
                <a:blip r:embed="rId3"/>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88479416"/>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their ancestors had done for centuries”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引导的方式状语从句。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作为连词的主要用法：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引导方式状语从句，意为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按照；如同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引导时间状语从句，意为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引导原因状语从句，意为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既然；由于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引导让步状语从句，意为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尽管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，从句用倒装句语序，即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副词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＋主语＋系动词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助动词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结构。如果表语是单数可数名词，前面不加冠词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8918;FounderCES"/>
          <p:cNvPicPr/>
          <p:nvPr/>
        </p:nvPicPr>
        <p:blipFill>
          <a:blip r:embed="rId2"/>
          <a:stretch>
            <a:fillRect/>
          </a:stretch>
        </p:blipFill>
        <p:spPr>
          <a:xfrm>
            <a:off x="446239" y="923707"/>
            <a:ext cx="1008539" cy="342130"/>
          </a:xfrm>
          <a:prstGeom prst="rect">
            <a:avLst/>
          </a:prstGeom>
        </p:spPr>
      </p:pic>
    </p:spTree>
    <p:extLst>
      <p:ext uri="{BB962C8B-B14F-4D97-AF65-F5344CB8AC3E}">
        <p14:creationId xmlns:p14="http://schemas.microsoft.com/office/powerpoint/2010/main" val="9778925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bwMode="auto">
          <a:xfrm>
            <a:off x="334567" y="1054723"/>
            <a:ext cx="11500382" cy="1958443"/>
          </a:xfrm>
          <a:prstGeom prst="roundRect">
            <a:avLst/>
          </a:prstGeom>
          <a:solidFill>
            <a:srgbClr val="E6E1EF"/>
          </a:solidFill>
          <a:ln w="19050" algn="ctr">
            <a:solidFill>
              <a:srgbClr val="E6E1EF"/>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9" name="内容占位符 8"/>
          <p:cNvSpPr>
            <a:spLocks noGrp="1"/>
          </p:cNvSpPr>
          <p:nvPr>
            <p:ph idx="1"/>
          </p:nvPr>
        </p:nvSpPr>
        <p:spPr>
          <a:xfrm>
            <a:off x="360854" y="1268760"/>
            <a:ext cx="11485848" cy="168424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original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原来的；起初的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艺术作品或文件的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）原件，原稿；（</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文学作品中人物或地点的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originally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原来；起初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8539;FounderCES"/>
          <p:cNvPicPr/>
          <p:nvPr/>
        </p:nvPicPr>
        <p:blipFill>
          <a:blip r:embed="rId2"/>
          <a:stretch>
            <a:fillRect/>
          </a:stretch>
        </p:blipFill>
        <p:spPr>
          <a:xfrm>
            <a:off x="474697" y="902632"/>
            <a:ext cx="2103039" cy="372975"/>
          </a:xfrm>
          <a:prstGeom prst="rect">
            <a:avLst/>
          </a:prstGeom>
        </p:spPr>
      </p:pic>
      <p:sp>
        <p:nvSpPr>
          <p:cNvPr id="6" name="内容占位符 3"/>
          <p:cNvSpPr txBox="1">
            <a:spLocks/>
          </p:cNvSpPr>
          <p:nvPr/>
        </p:nvSpPr>
        <p:spPr bwMode="auto">
          <a:xfrm>
            <a:off x="360854" y="3085033"/>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excellent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childhood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experiences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original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inspiration.</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当他被问到是如何想到这个好主意的时候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他说最初的灵感是他童年的一次经历。</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filled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questionnaire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copy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original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employer.</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填好问卷调查表之后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复印并将原件交给你的雇主。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29146652"/>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引导比较状语从句，常用于句型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是副词，第二个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是连词。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mood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享受一天中的第一个小时。这很重要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因为这第一个小时决定当天其余时间</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lvl="0"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情绪</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50615632"/>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7" y="1057021"/>
            <a:ext cx="11517800" cy="3221024"/>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840997"/>
                <a:ext cx="11485848" cy="3452099"/>
              </a:xfrm>
            </p:spPr>
            <p:txBody>
              <a:bodyPr/>
              <a:lstStyle/>
              <a:p>
                <a:pPr hangingPunct="0">
                  <a:spcAft>
                    <a:spcPts val="0"/>
                  </a:spcAft>
                </a:pPr>
                <a:r>
                  <a:rPr lang="en-US" altLang="zh-CN" b="1" dirty="0" smtClean="0">
                    <a:solidFill>
                      <a:srgbClr val="F08100"/>
                    </a:solidFill>
                    <a:latin typeface="Cambria Math" panose="02040503050406030204" pitchFamily="18" charset="0"/>
                    <a:ea typeface="MS Mincho"/>
                    <a:cs typeface="Cambria Math" panose="02040503050406030204" pitchFamily="18" charset="0"/>
                  </a:rPr>
                  <a:t>❷</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𝐀𝐟𝐭𝐞𝐫</m:t>
                            </m:r>
                            <m:r>
                              <m:rPr>
                                <m:nor/>
                              </m:rPr>
                              <a:rPr lang="en-US" altLang="zh-CN" b="1" i="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𝐬𝐢𝐧𝐠𝐢𝐧𝐠</m:t>
                            </m:r>
                            <m:r>
                              <m:rPr>
                                <m:nor/>
                              </m:rPr>
                              <a:rPr lang="en-US" altLang="zh-CN" b="1" i="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𝐬𝐨𝐦𝐞</m:t>
                            </m:r>
                            <m:r>
                              <m:rPr>
                                <m:nor/>
                              </m:rPr>
                              <a:rPr lang="en-US" altLang="zh-CN" b="1" i="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𝐬𝐨𝐧𝐠𝐬</m:t>
                            </m:r>
                          </m:e>
                        </m:bar>
                      </m:e>
                      <m:lim>
                        <m:r>
                          <m:rPr>
                            <m:nor/>
                          </m:rPr>
                          <a:rPr lang="zh-CN" altLang="en-US"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m:t>时间状语</m:t>
                        </m:r>
                      </m:lim>
                    </m:limLow>
                  </m:oMath>
                </a14:m>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competitors danced onto the green field</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AF1"/>
                    </a:solidFill>
                    <a:ea typeface="宋体" panose="02010600030101010101" pitchFamily="2" charset="-122"/>
                    <a:cs typeface="Times New Roman" panose="02020603050405020304" pitchFamily="18" charset="0"/>
                  </a:rPr>
                  <a:t> </a:t>
                </a:r>
                <a14:m>
                  <m:oMath xmlns:m="http://schemas.openxmlformats.org/officeDocument/2006/math">
                    <m:r>
                      <m:rPr>
                        <m:nor/>
                      </m:rPr>
                      <a:rPr lang="en-US" altLang="zh-CN" b="1" u="sng"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waving</m:t>
                    </m:r>
                  </m:oMath>
                </a14:m>
                <a:endParaRPr lang="zh-CN" altLang="zh-CN" sz="1050" u="sng"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0" dirty="0" smtClean="0">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m:t>their</m:t>
                            </m:r>
                            <m:r>
                              <a:rPr lang="en-US" altLang="zh-CN" b="1" i="1" dirty="0" smtClean="0">
                                <a:solidFill>
                                  <a:srgbClr val="00BAF1"/>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𝐚𝐫𝐦𝐬</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𝐢𝐧𝐭𝐡𝐞</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𝐚𝐢𝐫</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𝐚𝐬</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𝐢𝐟𝐭𝐡𝐞𝐲</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𝐰𝐞𝐫𝐞</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𝐞𝐚𝐠𝐥𝐞𝐬</m:t>
                            </m:r>
                          </m:e>
                        </m:bar>
                      </m:e>
                      <m:lim>
                        <m:r>
                          <m:rPr>
                            <m:nor/>
                          </m:rPr>
                          <a:rPr lang="zh-CN" altLang="en-US"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m:t>现在分词短语作伴随状语</m:t>
                        </m:r>
                      </m:lim>
                    </m:limLow>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唱了几首歌之后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选手们在绿色的场地上跳起了舞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在空中挥舞着手臂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就像</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鹰</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一样</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840997"/>
                <a:ext cx="11485848" cy="3452099"/>
              </a:xfrm>
              <a:blipFill>
                <a:blip r:embed="rId2"/>
                <a:stretch>
                  <a:fillRect l="-796" r="-849" b="-88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660062049"/>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912388"/>
              </a:xfrm>
            </p:spPr>
            <p:txBody>
              <a:bodyPr/>
              <a:lstStyle/>
              <a:p>
                <a:pPr hangingPunct="0">
                  <a:lnSpc>
                    <a:spcPct val="12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本句中，主句是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competitors danced onto the green field”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singing some songs”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作时间状语；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“waving... eagles”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形式作伴随状语；其中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引导方式状语从句。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if/as though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可以引导方式状语从句和表语从句。若陈述一种事实，从句用陈述句语气；若表示一种虚拟、假设情况或不可能实现的情况，则用虚拟语气。虚拟语气形式为：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＋主语＋</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过去式（与现在事实相反）</m:t>
                              </m:r>
                              <m:r>
                                <m:rPr>
                                  <m:nor/>
                                </m:rPr>
                                <a:rPr lang="en-US" altLang="zh-CN" b="1" i="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𝐡𝐚𝐝</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过去分词（与过去事实相反）</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𝐰𝐨𝐮𝐥𝐝</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𝐬𝐡𝐨𝐮𝐥𝐝</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𝐦𝐢𝐠𝐡𝐭</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𝐜𝐨𝐮𝐥𝐝</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动词原形</m:t>
                              </m:r>
                            </m:e>
                          </m:mr>
                          <m:mr>
                            <m:e>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（与将来事实相反）</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oMath>
                </a14:m>
                <a:endPar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looks as if a snowstorm is going to come soon.</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暴风雪好像快要来了。</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 as he is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talks as if he were an adult.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尽管他还是一个孩子</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但他说话时却像一个成年人。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912388"/>
              </a:xfrm>
              <a:blipFill>
                <a:blip r:embed="rId2"/>
                <a:stretch>
                  <a:fillRect l="-796" t="-619" r="-849" b="-412"/>
                </a:stretch>
              </a:blipFill>
            </p:spPr>
            <p:txBody>
              <a:bodyPr/>
              <a:lstStyle/>
              <a:p>
                <a:r>
                  <a:rPr lang="zh-CN" altLang="en-US">
                    <a:noFill/>
                  </a:rPr>
                  <a:t> </a:t>
                </a:r>
              </a:p>
            </p:txBody>
          </p:sp>
        </mc:Fallback>
      </mc:AlternateContent>
      <p:pic>
        <p:nvPicPr>
          <p:cNvPr id="3" name="TS13.EPS" descr="id:2147488918;FounderCES"/>
          <p:cNvPicPr/>
          <p:nvPr/>
        </p:nvPicPr>
        <p:blipFill>
          <a:blip r:embed="rId3"/>
          <a:stretch>
            <a:fillRect/>
          </a:stretch>
        </p:blipFill>
        <p:spPr>
          <a:xfrm>
            <a:off x="446239" y="854622"/>
            <a:ext cx="1008539" cy="342130"/>
          </a:xfrm>
          <a:prstGeom prst="rect">
            <a:avLst/>
          </a:prstGeom>
        </p:spPr>
      </p:pic>
    </p:spTree>
    <p:extLst>
      <p:ext uri="{BB962C8B-B14F-4D97-AF65-F5344CB8AC3E}">
        <p14:creationId xmlns:p14="http://schemas.microsoft.com/office/powerpoint/2010/main" val="50210979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6" y="1056888"/>
            <a:ext cx="11535217" cy="2759469"/>
          </a:xfrm>
          <a:prstGeom prst="roundRect">
            <a:avLst/>
          </a:prstGeom>
          <a:solidFill>
            <a:srgbClr val="FEE2D1"/>
          </a:solidFill>
          <a:ln w="19050" algn="ctr">
            <a:solidFill>
              <a:srgbClr val="FEE2D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5" name="内容占位符 1"/>
              <p:cNvSpPr>
                <a:spLocks noGrp="1"/>
              </p:cNvSpPr>
              <p:nvPr>
                <p:ph idx="1"/>
              </p:nvPr>
            </p:nvSpPr>
            <p:spPr>
              <a:xfrm>
                <a:off x="360854" y="908720"/>
                <a:ext cx="11485848" cy="2815643"/>
              </a:xfrm>
            </p:spPr>
            <p:txBody>
              <a:bodyPr/>
              <a:lstStyle/>
              <a:p>
                <a:pPr hangingPunct="0">
                  <a:spcAft>
                    <a:spcPts val="0"/>
                  </a:spcAft>
                </a:pPr>
                <a:r>
                  <a:rPr lang="en-US" altLang="zh-CN" b="1" dirty="0">
                    <a:solidFill>
                      <a:srgbClr val="F08100"/>
                    </a:solidFill>
                    <a:latin typeface="Cambria Math" panose="02040503050406030204" pitchFamily="18" charset="0"/>
                    <a:ea typeface="MS Mincho"/>
                    <a:cs typeface="Cambria Math" panose="02040503050406030204" pitchFamily="18" charset="0"/>
                  </a:rPr>
                  <a:t>❸</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finally back home now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BAF1"/>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𝐟𝐞𝐞𝐥𝐢𝐧𝐠</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𝐫𝐞𝐚𝐥𝐥𝐲</m:t>
                            </m:r>
                            <m:r>
                              <m:rPr>
                                <m:nor/>
                              </m:rPr>
                              <a:rPr lang="en-US" altLang="zh-CN" b="1">
                                <a:solidFill>
                                  <a:srgbClr val="00BAF1"/>
                                </a:solidFill>
                                <a:latin typeface="Times New Roman" panose="02020603050405020304" pitchFamily="18" charset="0"/>
                                <a:ea typeface="宋体" panose="02010600030101010101" pitchFamily="2" charset="-122"/>
                                <a:cs typeface="Times New Roman" panose="02020603050405020304" pitchFamily="18" charset="0"/>
                              </a:rPr>
                              <m:t> </m:t>
                            </m:r>
                            <m:r>
                              <a:rPr lang="en-US" altLang="zh-CN" b="1" i="1">
                                <a:solidFill>
                                  <a:srgbClr val="00BAF1"/>
                                </a:solidFill>
                                <a:latin typeface="Cambria Math" panose="02040503050406030204" pitchFamily="18" charset="0"/>
                                <a:ea typeface="宋体" panose="02010600030101010101" pitchFamily="2" charset="-122"/>
                                <a:cs typeface="Times New Roman" panose="02020603050405020304" pitchFamily="18" charset="0"/>
                              </a:rPr>
                              <m:t>𝐭𝐢𝐫𝐞𝐝</m:t>
                            </m:r>
                          </m:e>
                        </m:bar>
                      </m:e>
                      <m:lim>
                        <m:r>
                          <m:rPr>
                            <m:nor/>
                          </m:rPr>
                          <a:rPr lang="zh-CN" altLang="en-US"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m:t>伴随状语</m:t>
                        </m:r>
                      </m:lim>
                    </m:limLow>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celebrating</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Naadam</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totally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worth</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现在我终于回到家了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感到十分疲倦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但是和我的朋友一起欢度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那达慕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大会是完全值得的。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a:spLocks noGrp="1" noRot="1" noChangeAspect="1" noMove="1" noResize="1" noEditPoints="1" noAdjustHandles="1" noChangeArrowheads="1" noChangeShapeType="1" noTextEdit="1"/>
              </p:cNvSpPr>
              <p:nvPr>
                <p:ph idx="1"/>
              </p:nvPr>
            </p:nvSpPr>
            <p:spPr>
              <a:xfrm>
                <a:off x="360854" y="908720"/>
                <a:ext cx="11485848" cy="2815643"/>
              </a:xfrm>
              <a:blipFill>
                <a:blip r:embed="rId2"/>
                <a:stretch>
                  <a:fillRect l="-796" r="-849" b="-324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373501810"/>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“feeling really tired”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形式作伴随状语，表示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伴随</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形式除在句中作状语外，还可以作表语、定语、宾语补足语等。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形式作状语除了表示伴随以外，还可表示时间、条件、原因、让步、结果和方式等。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stood there for half an hour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watching the stars in the sky.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他们在那儿站了半小时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观察着天上的星星。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8918;FounderCES"/>
          <p:cNvPicPr/>
          <p:nvPr/>
        </p:nvPicPr>
        <p:blipFill>
          <a:blip r:embed="rId2"/>
          <a:stretch>
            <a:fillRect/>
          </a:stretch>
        </p:blipFill>
        <p:spPr>
          <a:xfrm>
            <a:off x="446239" y="923707"/>
            <a:ext cx="1008539" cy="342130"/>
          </a:xfrm>
          <a:prstGeom prst="rect">
            <a:avLst/>
          </a:prstGeom>
        </p:spPr>
      </p:pic>
    </p:spTree>
    <p:extLst>
      <p:ext uri="{BB962C8B-B14F-4D97-AF65-F5344CB8AC3E}">
        <p14:creationId xmlns:p14="http://schemas.microsoft.com/office/powerpoint/2010/main" val="13961575"/>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477" y="3142434"/>
            <a:ext cx="3477964" cy="497749"/>
          </a:xfrm>
          <a:prstGeom prst="rect">
            <a:avLst/>
          </a:prstGeom>
        </p:spPr>
      </p:pic>
      <p:sp>
        <p:nvSpPr>
          <p:cNvPr id="2" name="内容占位符 1"/>
          <p:cNvSpPr>
            <a:spLocks noGrp="1"/>
          </p:cNvSpPr>
          <p:nvPr>
            <p:ph idx="1"/>
          </p:nvPr>
        </p:nvSpPr>
        <p:spPr>
          <a:xfrm>
            <a:off x="360854" y="1412776"/>
            <a:ext cx="11485848" cy="5008230"/>
          </a:xfrm>
        </p:spPr>
        <p:txBody>
          <a:bodyPr/>
          <a:lstStyle/>
          <a:p>
            <a:pPr algn="ctr" hangingPunct="0">
              <a:spcAft>
                <a:spcPts val="0"/>
              </a:spcAft>
            </a:pPr>
            <a:r>
              <a:rPr lang="zh-CN" altLang="zh-CN" b="1" dirty="0">
                <a:solidFill>
                  <a:srgbClr val="76BD8A"/>
                </a:solidFill>
                <a:latin typeface="Times New Roman" panose="02020603050405020304" pitchFamily="18" charset="0"/>
                <a:ea typeface="黑体" panose="02010609060101010101" pitchFamily="49" charset="-122"/>
                <a:cs typeface="Times New Roman" panose="02020603050405020304" pitchFamily="18" charset="0"/>
              </a:rPr>
              <a:t>动词</a:t>
            </a:r>
            <a:r>
              <a:rPr lang="en-US" altLang="zh-CN" b="1" dirty="0">
                <a:solidFill>
                  <a:srgbClr val="76BD8A"/>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76BD8A"/>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76BD8A"/>
                </a:solidFill>
                <a:latin typeface="Times New Roman" panose="02020603050405020304" pitchFamily="18" charset="0"/>
                <a:ea typeface="黑体" panose="02010609060101010101" pitchFamily="49" charset="-122"/>
                <a:cs typeface="Times New Roman" panose="02020603050405020304" pitchFamily="18" charset="0"/>
              </a:rPr>
              <a:t>形式作定语和表语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）包括动名词和现在分词两个部分。其中，动名词可以作主语、宾语、表语和定语。现在分词可以作定语、表语、宾语补足语和状语。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一</a:t>
            </a:r>
            <a:r>
              <a:rPr lang="zh-CN" altLang="zh-CN" b="1" dirty="0">
                <a:solidFill>
                  <a:schemeClr val="bg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 动词</a:t>
            </a:r>
            <a:r>
              <a:rPr lang="en-US" altLang="zh-CN" b="1" dirty="0">
                <a:solidFill>
                  <a:schemeClr val="bg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chemeClr val="bg1"/>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形式作定语</a:t>
            </a:r>
            <a:endParaRPr lang="zh-CN" altLang="zh-CN" sz="1050" dirty="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定语的位置一般有两种：用在所修饰词之前的叫前置定语，用在所修饰词之后的叫后置定语。动名词常作前置定语，而现在分词既可以作前置定语也可以作后置定语。例如：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 like to choose a house with a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swimming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pool.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我想选个带游泳池的房子。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Barking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dogs seldom bite.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吠犬不咬人。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法疑难.EPS" descr="id:2147489269;FounderCES"/>
          <p:cNvPicPr/>
          <p:nvPr/>
        </p:nvPicPr>
        <p:blipFill>
          <a:blip r:embed="rId3"/>
          <a:stretch>
            <a:fillRect/>
          </a:stretch>
        </p:blipFill>
        <p:spPr>
          <a:xfrm>
            <a:off x="3200200" y="764704"/>
            <a:ext cx="5775326" cy="631510"/>
          </a:xfrm>
          <a:prstGeom prst="rect">
            <a:avLst/>
          </a:prstGeom>
        </p:spPr>
      </p:pic>
    </p:spTree>
    <p:extLst>
      <p:ext uri="{BB962C8B-B14F-4D97-AF65-F5344CB8AC3E}">
        <p14:creationId xmlns:p14="http://schemas.microsoft.com/office/powerpoint/2010/main" val="2237532765"/>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作定语的动名词和现在分词的区别。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）动名词作定语时常表示名词的用途，可改写为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doing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swimming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pool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pool is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for swimming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游泳池（＝</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这个池子是用来游泳的。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）现在分词作定语时常表示名词的状态和动作的进行。例如：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boring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life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life is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boring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无聊的生活（＝</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生活很无聊。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flying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bird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bird is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flying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飞鸟（＝</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这只鸟正在飞。</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4.EPS" descr="id:2147488806;FounderCES"/>
          <p:cNvPicPr/>
          <p:nvPr/>
        </p:nvPicPr>
        <p:blipFill>
          <a:blip r:embed="rId2"/>
          <a:stretch>
            <a:fillRect/>
          </a:stretch>
        </p:blipFill>
        <p:spPr>
          <a:xfrm>
            <a:off x="472521" y="916990"/>
            <a:ext cx="1008383" cy="342077"/>
          </a:xfrm>
          <a:prstGeom prst="rect">
            <a:avLst/>
          </a:prstGeom>
        </p:spPr>
      </p:pic>
    </p:spTree>
    <p:extLst>
      <p:ext uri="{BB962C8B-B14F-4D97-AF65-F5344CB8AC3E}">
        <p14:creationId xmlns:p14="http://schemas.microsoft.com/office/powerpoint/2010/main" val="484558273"/>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现在分词作前置定语和后置定语的区别。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）单个现在分词作定语时，通常放在被修饰的名词之前。例如：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wake up the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sleeping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不要吵醒那个正在睡觉的人。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）现在分词短语作定语时，通常放在被修饰的名词后。例如：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know the girl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speaking to the teacher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？你认识和老师说话的那个女孩儿吗？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1515753"/>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过去分词、现在分词以及不定式作定语时的区别。</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nvPr>
        </p:nvGraphicFramePr>
        <p:xfrm>
          <a:off x="609600" y="1577320"/>
          <a:ext cx="10971213" cy="2194560"/>
        </p:xfrm>
        <a:graphic>
          <a:graphicData uri="http://schemas.openxmlformats.org/drawingml/2006/table">
            <a:tbl>
              <a:tblPr firstRow="1" firstCol="1" bandRow="1"/>
              <a:tblGrid>
                <a:gridCol w="2534194">
                  <a:extLst>
                    <a:ext uri="{9D8B030D-6E8A-4147-A177-3AD203B41FA5}">
                      <a16:colId xmlns:a16="http://schemas.microsoft.com/office/drawing/2014/main" val="1443947553"/>
                    </a:ext>
                  </a:extLst>
                </a:gridCol>
                <a:gridCol w="1489166">
                  <a:extLst>
                    <a:ext uri="{9D8B030D-6E8A-4147-A177-3AD203B41FA5}">
                      <a16:colId xmlns:a16="http://schemas.microsoft.com/office/drawing/2014/main" val="2463180464"/>
                    </a:ext>
                  </a:extLst>
                </a:gridCol>
                <a:gridCol w="1602377">
                  <a:extLst>
                    <a:ext uri="{9D8B030D-6E8A-4147-A177-3AD203B41FA5}">
                      <a16:colId xmlns:a16="http://schemas.microsoft.com/office/drawing/2014/main" val="899057433"/>
                    </a:ext>
                  </a:extLst>
                </a:gridCol>
                <a:gridCol w="5345476">
                  <a:extLst>
                    <a:ext uri="{9D8B030D-6E8A-4147-A177-3AD203B41FA5}">
                      <a16:colId xmlns:a16="http://schemas.microsoft.com/office/drawing/2014/main" val="943246236"/>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语法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意义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时间关系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BC9BC"/>
                    </a:solidFill>
                  </a:tcPr>
                </a:tc>
                <a:extLst>
                  <a:ext uri="{0D108BD9-81ED-4DB2-BD59-A6C34878D82A}">
                    <a16:rowId xmlns:a16="http://schemas.microsoft.com/office/drawing/2014/main" val="2599251280"/>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过去分词作定语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done</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表被动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表示被动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完成或没有一定的时间性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972260480"/>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现在分词作定语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doing</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表主动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表示主动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进行或主动动作正在进行</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260224027"/>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不定式作定语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表主动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表示主动动作将要发生</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186418195"/>
                  </a:ext>
                </a:extLst>
              </a:tr>
            </a:tbl>
          </a:graphicData>
        </a:graphic>
      </p:graphicFrame>
    </p:spTree>
    <p:extLst>
      <p:ext uri="{BB962C8B-B14F-4D97-AF65-F5344CB8AC3E}">
        <p14:creationId xmlns:p14="http://schemas.microsoft.com/office/powerpoint/2010/main" val="788550007"/>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vase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broken by the child</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needs to be fixed.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被那个孩子打破的花瓶需要修理。（</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过去分词短语作后置定语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broken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和名词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vase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间表示被动和完成。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girl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sitting next to me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been admitted by a key university.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坐在我旁边的那个女孩被一所重点大学录取了。（</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现在分词短语作后置定语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sitting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和名词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girl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间表示主动和进行。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next train </a:t>
            </a:r>
            <a:r>
              <a:rPr lang="en-US" altLang="zh-CN" b="1" dirty="0">
                <a:solidFill>
                  <a:srgbClr val="00BAF1"/>
                </a:solidFill>
                <a:latin typeface="Times New Roman" panose="02020603050405020304" pitchFamily="18" charset="0"/>
                <a:ea typeface="宋体" panose="02010600030101010101" pitchFamily="2" charset="-122"/>
                <a:cs typeface="Times New Roman" panose="02020603050405020304" pitchFamily="18" charset="0"/>
              </a:rPr>
              <a:t>to arrive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from New York.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下一列到站的火车是从纽约开来的。（</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动词不定式作后置定语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常表示动作将要发生。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39024285"/>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764</TotalTime>
  <Words>8797</Words>
  <Application>Microsoft Office PowerPoint</Application>
  <PresentationFormat>自定义</PresentationFormat>
  <Paragraphs>532</Paragraphs>
  <Slides>109</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109</vt:i4>
      </vt:variant>
    </vt:vector>
  </HeadingPairs>
  <TitlesOfParts>
    <vt:vector size="121" baseType="lpstr">
      <vt:lpstr>MS Mincho</vt:lpstr>
      <vt:lpstr>仿宋</vt:lpstr>
      <vt:lpstr>黑体</vt:lpstr>
      <vt:lpstr>楷体</vt:lpstr>
      <vt:lpstr>宋体</vt:lpstr>
      <vt:lpstr>微软雅黑</vt:lpstr>
      <vt:lpstr>Arial</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606</cp:revision>
  <dcterms:created xsi:type="dcterms:W3CDTF">2020-11-06T05:24:00Z</dcterms:created>
  <dcterms:modified xsi:type="dcterms:W3CDTF">2025-11-09T07:29:09Z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